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Lst>
  <p:notesMasterIdLst>
    <p:notesMasterId r:id="rId18"/>
  </p:notesMasterIdLst>
  <p:handoutMasterIdLst>
    <p:handoutMasterId r:id="rId19"/>
  </p:handoutMasterIdLst>
  <p:sldIdLst>
    <p:sldId id="256" r:id="rId2"/>
    <p:sldId id="257" r:id="rId3"/>
    <p:sldId id="258" r:id="rId4"/>
    <p:sldId id="259" r:id="rId5"/>
    <p:sldId id="271" r:id="rId6"/>
    <p:sldId id="260" r:id="rId7"/>
    <p:sldId id="261" r:id="rId8"/>
    <p:sldId id="262" r:id="rId9"/>
    <p:sldId id="274" r:id="rId10"/>
    <p:sldId id="263" r:id="rId11"/>
    <p:sldId id="264" r:id="rId12"/>
    <p:sldId id="270" r:id="rId13"/>
    <p:sldId id="266" r:id="rId14"/>
    <p:sldId id="267" r:id="rId15"/>
    <p:sldId id="275" r:id="rId16"/>
    <p:sldId id="269" r:id="rId17"/>
  </p:sldIdLst>
  <p:sldSz cx="9144000" cy="6858000" type="overhead"/>
  <p:notesSz cx="6858000" cy="91440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728" autoAdjust="0"/>
  </p:normalViewPr>
  <p:slideViewPr>
    <p:cSldViewPr>
      <p:cViewPr varScale="1">
        <p:scale>
          <a:sx n="70" d="100"/>
          <a:sy n="70" d="100"/>
        </p:scale>
        <p:origin x="-5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vl1pPr>
          </a:lstStyle>
          <a:p>
            <a:pPr>
              <a:defRPr/>
            </a:pPr>
            <a:endParaRPr lang="en-US"/>
          </a:p>
        </p:txBody>
      </p:sp>
      <p:sp>
        <p:nvSpPr>
          <p:cNvPr id="174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74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vl1pPr>
          </a:lstStyle>
          <a:p>
            <a:pPr>
              <a:defRPr/>
            </a:pPr>
            <a:r>
              <a:rPr lang="en-US"/>
              <a:t>BB Harris Elementary School 2005-2006</a:t>
            </a:r>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1D87E99C-80C9-4D59-84FF-EF7061DCD78E}" type="slidenum">
              <a:rPr lang="en-US"/>
              <a:pPr>
                <a:defRPr/>
              </a:pPr>
              <a:t>‹#›</a:t>
            </a:fld>
            <a:endParaRPr lang="en-US"/>
          </a:p>
        </p:txBody>
      </p:sp>
    </p:spTree>
    <p:extLst>
      <p:ext uri="{BB962C8B-B14F-4D97-AF65-F5344CB8AC3E}">
        <p14:creationId xmlns:p14="http://schemas.microsoft.com/office/powerpoint/2010/main" val="15822216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vl1pPr>
          </a:lstStyle>
          <a:p>
            <a:pPr>
              <a:defRPr/>
            </a:pPr>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vl1pPr>
          </a:lstStyle>
          <a:p>
            <a:pPr>
              <a:defRPr/>
            </a:pPr>
            <a:endParaRPr 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4479573-9BE7-4C34-BD62-38F26573B2B1}" type="slidenum">
              <a:rPr lang="en-US"/>
              <a:pPr>
                <a:defRPr/>
              </a:pPr>
              <a:t>‹#›</a:t>
            </a:fld>
            <a:endParaRPr lang="en-US"/>
          </a:p>
        </p:txBody>
      </p:sp>
    </p:spTree>
    <p:extLst>
      <p:ext uri="{BB962C8B-B14F-4D97-AF65-F5344CB8AC3E}">
        <p14:creationId xmlns:p14="http://schemas.microsoft.com/office/powerpoint/2010/main" val="39206107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1AAA1F42-45CA-466A-A5F5-9034AEEC218E}" type="datetime1">
              <a:rPr lang="en-US" smtClean="0"/>
              <a:pPr>
                <a:defRPr/>
              </a:pPr>
              <a:t>8/15/2013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A075B0C8-87BF-47AF-8FAC-85C5BAB233AD}"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cut/>
    <p:sndAc>
      <p:stSnd>
        <p:snd r:embed="rId1" name="projctor.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BE14F88-485A-4C12-A45A-7637F4FB72F0}" type="datetime1">
              <a:rPr lang="en-US" smtClean="0"/>
              <a:pPr>
                <a:defRPr/>
              </a:pPr>
              <a:t>8/15/2013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3E45BC2-5263-4653-89AA-968274A53AE1}" type="slidenum">
              <a:rPr lang="en-US" smtClean="0"/>
              <a:pPr>
                <a:defRPr/>
              </a:pPr>
              <a:t>‹#›</a:t>
            </a:fld>
            <a:endParaRPr lang="en-US"/>
          </a:p>
        </p:txBody>
      </p:sp>
    </p:spTree>
  </p:cSld>
  <p:clrMapOvr>
    <a:masterClrMapping/>
  </p:clrMapOvr>
  <p:transition spd="slow">
    <p:cut/>
    <p:sndAc>
      <p:stSnd>
        <p:snd r:embed="rId1" name="projctor.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03CB6B09-0A89-4DBE-B7C2-5D08B0ED9B50}" type="datetime1">
              <a:rPr lang="en-US" smtClean="0"/>
              <a:pPr>
                <a:defRPr/>
              </a:pPr>
              <a:t>8/15/2013</a:t>
            </a:fld>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ED881011-7BA8-4422-9573-7606156A4E35}"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spd="slow">
    <p:cut/>
    <p:sndAc>
      <p:stSnd>
        <p:snd r:embed="rId1" name="projctor.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C6FE01E0-C410-4B78-9A87-FD018C072F15}" type="datetime1">
              <a:rPr lang="en-US" smtClean="0"/>
              <a:pPr>
                <a:defRPr/>
              </a:pPr>
              <a:t>8/15/2013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452AC078-F662-463A-BD0B-9D500768A0E4}"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cut/>
    <p:sndAc>
      <p:stSnd>
        <p:snd r:embed="rId1" name="projctor.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7364FFCD-D129-4B70-AE8C-09CB6B8AEF89}" type="datetime1">
              <a:rPr lang="en-US" smtClean="0"/>
              <a:pPr>
                <a:defRPr/>
              </a:pPr>
              <a:t>8/15/2013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41109E06-8F3B-4626-AE69-E1F4F68A1BF6}"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transition spd="slow">
    <p:cut/>
    <p:sndAc>
      <p:stSnd>
        <p:snd r:embed="rId1" name="projctor.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E570ACAB-979B-40C7-98DD-A491115D2DD8}" type="datetime1">
              <a:rPr lang="en-US" smtClean="0"/>
              <a:pPr>
                <a:defRPr/>
              </a:pPr>
              <a:t>8/15/2013</a:t>
            </a:fld>
            <a:endParaRPr lang="en-US"/>
          </a:p>
        </p:txBody>
      </p:sp>
      <p:sp>
        <p:nvSpPr>
          <p:cNvPr id="10" name="Slide Number Placeholder 9"/>
          <p:cNvSpPr>
            <a:spLocks noGrp="1"/>
          </p:cNvSpPr>
          <p:nvPr>
            <p:ph type="sldNum" sz="quarter" idx="16"/>
          </p:nvPr>
        </p:nvSpPr>
        <p:spPr/>
        <p:txBody>
          <a:bodyPr rtlCol="0"/>
          <a:lstStyle/>
          <a:p>
            <a:pPr>
              <a:defRPr/>
            </a:pPr>
            <a:fld id="{FEA35EC6-7ACD-481C-BFC7-C34598B390E3}"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transition spd="slow">
    <p:cut/>
    <p:sndAc>
      <p:stSnd>
        <p:snd r:embed="rId1" name="projctor.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647E58B7-07E7-459A-A3D5-9632911F5C47}" type="datetime1">
              <a:rPr lang="en-US" smtClean="0"/>
              <a:pPr>
                <a:defRPr/>
              </a:pPr>
              <a:t>8/15/2013</a:t>
            </a:fld>
            <a:endParaRPr lang="en-US"/>
          </a:p>
        </p:txBody>
      </p:sp>
      <p:sp>
        <p:nvSpPr>
          <p:cNvPr id="12" name="Slide Number Placeholder 11"/>
          <p:cNvSpPr>
            <a:spLocks noGrp="1"/>
          </p:cNvSpPr>
          <p:nvPr>
            <p:ph type="sldNum" sz="quarter" idx="16"/>
          </p:nvPr>
        </p:nvSpPr>
        <p:spPr/>
        <p:txBody>
          <a:bodyPr rtlCol="0"/>
          <a:lstStyle/>
          <a:p>
            <a:pPr>
              <a:defRPr/>
            </a:pPr>
            <a:fld id="{9686163A-D29A-4CAB-9286-DAF159728166}"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cut/>
    <p:sndAc>
      <p:stSnd>
        <p:snd r:embed="rId1" name="projctor.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E1B40B4C-6A9C-4852-BC89-3B460BCB4820}" type="datetime1">
              <a:rPr lang="en-US" smtClean="0"/>
              <a:pPr>
                <a:defRPr/>
              </a:pPr>
              <a:t>8/15/2013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D0EA49C9-9851-4E64-B545-E2F0010EF21E}" type="slidenum">
              <a:rPr lang="en-US" smtClean="0"/>
              <a:pPr>
                <a:defRPr/>
              </a:pPr>
              <a:t>‹#›</a:t>
            </a:fld>
            <a:endParaRPr lang="en-US"/>
          </a:p>
        </p:txBody>
      </p:sp>
    </p:spTree>
  </p:cSld>
  <p:clrMapOvr>
    <a:masterClrMapping/>
  </p:clrMapOvr>
  <p:transition spd="slow">
    <p:cut/>
    <p:sndAc>
      <p:stSnd>
        <p:snd r:embed="rId1" name="projctor.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D95DD8B-7CCA-4635-B33F-CE83B7C83888}" type="datetime1">
              <a:rPr lang="en-US" smtClean="0"/>
              <a:pPr>
                <a:defRPr/>
              </a:pPr>
              <a:t>8/15/2013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A20EC058-4B48-40D4-A18D-9BC66FFBCE20}" type="slidenum">
              <a:rPr lang="en-US" smtClean="0"/>
              <a:pPr>
                <a:defRPr/>
              </a:pPr>
              <a:t>‹#›</a:t>
            </a:fld>
            <a:endParaRPr lang="en-US"/>
          </a:p>
        </p:txBody>
      </p:sp>
    </p:spTree>
  </p:cSld>
  <p:clrMapOvr>
    <a:masterClrMapping/>
  </p:clrMapOvr>
  <p:transition spd="slow">
    <p:cut/>
    <p:sndAc>
      <p:stSnd>
        <p:snd r:embed="rId1" name="projctor.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6319B843-1DE8-4E2C-B52C-E813B1B70D4A}" type="datetime1">
              <a:rPr lang="en-US" smtClean="0"/>
              <a:pPr>
                <a:defRPr/>
              </a:pPr>
              <a:t>8/15/2013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483139FA-F849-4298-B2B9-DD76816151A1}"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cut/>
    <p:sndAc>
      <p:stSnd>
        <p:snd r:embed="rId1" name="projctor.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087A3C8F-15EC-4DBD-8642-38E6561F8CEF}" type="datetime1">
              <a:rPr lang="en-US" smtClean="0"/>
              <a:pPr>
                <a:defRPr/>
              </a:pPr>
              <a:t>8/15/2013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7A2EC4C1-F47A-4C95-A301-3102FBFC7636}"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spd="slow">
    <p:cut/>
    <p:sndAc>
      <p:stSnd>
        <p:snd r:embed="rId1" name="projctor.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399A0D9A-AF60-4036-A452-10E1DAC94BF6}" type="datetime1">
              <a:rPr lang="en-US" smtClean="0"/>
              <a:pPr>
                <a:defRPr/>
              </a:pPr>
              <a:t>8/15/2013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4F1A9D2F-8430-4F68-A4C5-1F6981C30B87}"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ransition spd="slow">
    <p:cut/>
    <p:sndAc>
      <p:stSnd>
        <p:snd r:embed="rId13" name="projctor.wav"/>
      </p:stSnd>
    </p:sndAc>
  </p:transition>
  <p:timing>
    <p:tnLst>
      <p:par>
        <p:cTn id="1" dur="indefinite" restart="never" nodeType="tmRoot"/>
      </p:par>
    </p:tnLst>
  </p:timing>
  <p:hf hdr="0" ft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denise_bucy@gwinnett.k12.ga.us"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6"/>
          <p:cNvSpPr>
            <a:spLocks noGrp="1" noChangeArrowheads="1"/>
          </p:cNvSpPr>
          <p:nvPr>
            <p:ph type="ctrTitle"/>
          </p:nvPr>
        </p:nvSpPr>
        <p:spPr>
          <a:xfrm>
            <a:off x="304800" y="381000"/>
            <a:ext cx="8305800" cy="5029200"/>
          </a:xfrm>
        </p:spPr>
        <p:txBody>
          <a:bodyPr/>
          <a:lstStyle/>
          <a:p>
            <a:pPr algn="ctr" eaLnBrk="1" hangingPunct="1"/>
            <a:r>
              <a:rPr lang="en-US" b="1" dirty="0" smtClean="0">
                <a:solidFill>
                  <a:schemeClr val="tx1"/>
                </a:solidFill>
              </a:rPr>
              <a:t>BB Harris Elementary School 2013-2014</a:t>
            </a:r>
            <a:br>
              <a:rPr lang="en-US" b="1" dirty="0" smtClean="0">
                <a:solidFill>
                  <a:schemeClr val="tx1"/>
                </a:solidFill>
              </a:rPr>
            </a:br>
            <a:r>
              <a:rPr lang="en-US" b="1" dirty="0" smtClean="0">
                <a:solidFill>
                  <a:schemeClr val="tx1"/>
                </a:solidFill>
              </a:rPr>
              <a:t/>
            </a:r>
            <a:br>
              <a:rPr lang="en-US" b="1" dirty="0" smtClean="0">
                <a:solidFill>
                  <a:schemeClr val="tx1"/>
                </a:solidFill>
              </a:rPr>
            </a:br>
            <a:r>
              <a:rPr lang="en-US" sz="3600" b="1" dirty="0" smtClean="0">
                <a:solidFill>
                  <a:schemeClr val="tx1"/>
                </a:solidFill>
              </a:rPr>
              <a:t>Casey Nestor</a:t>
            </a:r>
            <a:br>
              <a:rPr lang="en-US" sz="3600" b="1" dirty="0" smtClean="0">
                <a:solidFill>
                  <a:schemeClr val="tx1"/>
                </a:solidFill>
              </a:rPr>
            </a:br>
            <a:r>
              <a:rPr lang="en-US" sz="3600" b="1" dirty="0" smtClean="0">
                <a:solidFill>
                  <a:schemeClr val="tx1"/>
                </a:solidFill>
              </a:rPr>
              <a:t> Third Grade</a:t>
            </a:r>
          </a:p>
        </p:txBody>
      </p:sp>
      <p:sp>
        <p:nvSpPr>
          <p:cNvPr id="13314" name="Rectangle 19"/>
          <p:cNvSpPr>
            <a:spLocks noGrp="1" noChangeArrowheads="1"/>
          </p:cNvSpPr>
          <p:nvPr>
            <p:ph type="dt" sz="half" idx="10"/>
          </p:nvPr>
        </p:nvSpPr>
        <p:spPr>
          <a:noFill/>
        </p:spPr>
        <p:txBody>
          <a:bodyPr/>
          <a:lstStyle/>
          <a:p>
            <a:endParaRPr lang="en-US" dirty="0" smtClean="0"/>
          </a:p>
        </p:txBody>
      </p:sp>
      <p:sp>
        <p:nvSpPr>
          <p:cNvPr id="13315" name="Rectangle 21"/>
          <p:cNvSpPr>
            <a:spLocks noGrp="1" noChangeArrowheads="1"/>
          </p:cNvSpPr>
          <p:nvPr>
            <p:ph type="sldNum" sz="quarter" idx="12"/>
          </p:nvPr>
        </p:nvSpPr>
        <p:spPr>
          <a:noFill/>
        </p:spPr>
        <p:txBody>
          <a:bodyPr/>
          <a:lstStyle/>
          <a:p>
            <a:fld id="{5DDFA417-EF6F-40FD-836C-07CDA30F15A3}" type="slidenum">
              <a:rPr lang="en-US" smtClean="0"/>
              <a:pPr/>
              <a:t>1</a:t>
            </a:fld>
            <a:endParaRPr lang="en-US" smtClean="0"/>
          </a:p>
        </p:txBody>
      </p:sp>
    </p:spTree>
  </p:cSld>
  <p:clrMapOvr>
    <a:masterClrMapping/>
  </p:clrMapOvr>
  <p:transition spd="slow">
    <p:cut/>
    <p:sndAc>
      <p:stSnd>
        <p:snd r:embed="rId2" name="projctor.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6"/>
          <p:cNvSpPr>
            <a:spLocks noGrp="1" noChangeArrowheads="1"/>
          </p:cNvSpPr>
          <p:nvPr>
            <p:ph type="title"/>
          </p:nvPr>
        </p:nvSpPr>
        <p:spPr>
          <a:xfrm>
            <a:off x="1524000" y="-212725"/>
            <a:ext cx="6096000" cy="1431925"/>
          </a:xfrm>
        </p:spPr>
        <p:txBody>
          <a:bodyPr>
            <a:normAutofit fontScale="90000"/>
          </a:bodyPr>
          <a:lstStyle/>
          <a:p>
            <a:pPr eaLnBrk="1" hangingPunct="1"/>
            <a:r>
              <a:rPr lang="en-US" smtClean="0"/>
              <a:t/>
            </a:r>
            <a:br>
              <a:rPr lang="en-US" smtClean="0"/>
            </a:br>
            <a:endParaRPr lang="en-US" smtClean="0"/>
          </a:p>
        </p:txBody>
      </p:sp>
      <p:sp>
        <p:nvSpPr>
          <p:cNvPr id="21506" name="Date Placeholder 3"/>
          <p:cNvSpPr>
            <a:spLocks noGrp="1"/>
          </p:cNvSpPr>
          <p:nvPr>
            <p:ph type="dt" sz="half" idx="10"/>
          </p:nvPr>
        </p:nvSpPr>
        <p:spPr>
          <a:noFill/>
        </p:spPr>
        <p:txBody>
          <a:bodyPr/>
          <a:lstStyle/>
          <a:p>
            <a:fld id="{2D26E5B8-EF57-4E77-BE0B-2C446DC48367}" type="datetime1">
              <a:rPr lang="en-US" smtClean="0"/>
              <a:pPr/>
              <a:t>8/15/2013</a:t>
            </a:fld>
            <a:endParaRPr lang="en-US" smtClean="0"/>
          </a:p>
        </p:txBody>
      </p:sp>
      <p:sp>
        <p:nvSpPr>
          <p:cNvPr id="21507" name="Slide Number Placeholder 5"/>
          <p:cNvSpPr>
            <a:spLocks noGrp="1"/>
          </p:cNvSpPr>
          <p:nvPr>
            <p:ph type="sldNum" sz="quarter" idx="12"/>
          </p:nvPr>
        </p:nvSpPr>
        <p:spPr>
          <a:noFill/>
        </p:spPr>
        <p:txBody>
          <a:bodyPr>
            <a:normAutofit fontScale="85000" lnSpcReduction="20000"/>
          </a:bodyPr>
          <a:lstStyle/>
          <a:p>
            <a:fld id="{A8A283CD-D71B-45F2-B4D3-01512F83F954}" type="slidenum">
              <a:rPr lang="en-US" smtClean="0"/>
              <a:pPr/>
              <a:t>10</a:t>
            </a:fld>
            <a:endParaRPr lang="en-US" smtClean="0"/>
          </a:p>
        </p:txBody>
      </p:sp>
      <p:sp>
        <p:nvSpPr>
          <p:cNvPr id="21509" name="Rectangle 7"/>
          <p:cNvSpPr>
            <a:spLocks noGrp="1" noChangeArrowheads="1"/>
          </p:cNvSpPr>
          <p:nvPr>
            <p:ph sz="quarter" idx="1"/>
          </p:nvPr>
        </p:nvSpPr>
        <p:spPr>
          <a:xfrm>
            <a:off x="609600" y="381000"/>
            <a:ext cx="8305800" cy="5334000"/>
          </a:xfrm>
        </p:spPr>
        <p:txBody>
          <a:bodyPr>
            <a:noAutofit/>
          </a:bodyPr>
          <a:lstStyle/>
          <a:p>
            <a:pPr eaLnBrk="1" hangingPunct="1">
              <a:lnSpc>
                <a:spcPct val="80000"/>
              </a:lnSpc>
              <a:buFont typeface="Wingdings" pitchFamily="2" charset="2"/>
              <a:buNone/>
            </a:pPr>
            <a:r>
              <a:rPr lang="en-US" sz="2000" dirty="0" smtClean="0"/>
              <a:t>	</a:t>
            </a:r>
            <a:endParaRPr lang="en-US" sz="2000" dirty="0" smtClean="0">
              <a:latin typeface="Arial Unicode MS" pitchFamily="34" charset="-128"/>
              <a:ea typeface="Arial Unicode MS" pitchFamily="34" charset="-128"/>
              <a:cs typeface="Arial Unicode MS" pitchFamily="34" charset="-128"/>
            </a:endParaRPr>
          </a:p>
          <a:p>
            <a:pPr eaLnBrk="1" hangingPunct="1">
              <a:lnSpc>
                <a:spcPct val="80000"/>
              </a:lnSpc>
              <a:buFont typeface="Wingdings" pitchFamily="2" charset="2"/>
              <a:buNone/>
            </a:pPr>
            <a:r>
              <a:rPr lang="en-US" sz="2000" b="1" dirty="0" smtClean="0">
                <a:solidFill>
                  <a:schemeClr val="bg2">
                    <a:lumMod val="25000"/>
                  </a:schemeClr>
                </a:solidFill>
                <a:latin typeface="Arial Unicode MS" pitchFamily="34" charset="-128"/>
                <a:ea typeface="Arial Unicode MS" pitchFamily="34" charset="-128"/>
                <a:cs typeface="Arial Unicode MS" pitchFamily="34" charset="-128"/>
              </a:rPr>
              <a:t>IMPORTANT</a:t>
            </a:r>
          </a:p>
          <a:p>
            <a:pPr eaLnBrk="1" hangingPunct="1">
              <a:lnSpc>
                <a:spcPct val="80000"/>
              </a:lnSpc>
            </a:pPr>
            <a:endParaRPr lang="en-US" sz="2000" dirty="0" smtClean="0">
              <a:latin typeface="Arial Unicode MS" pitchFamily="34" charset="-128"/>
              <a:ea typeface="Arial Unicode MS" pitchFamily="34" charset="-128"/>
              <a:cs typeface="Arial Unicode MS" pitchFamily="34" charset="-128"/>
            </a:endParaRPr>
          </a:p>
          <a:p>
            <a:pPr eaLnBrk="1" hangingPunct="1">
              <a:lnSpc>
                <a:spcPct val="80000"/>
              </a:lnSpc>
              <a:spcAft>
                <a:spcPts val="600"/>
              </a:spcAft>
            </a:pPr>
            <a:endParaRPr lang="en-US" sz="2000" dirty="0" smtClean="0">
              <a:latin typeface="Arial Unicode MS" pitchFamily="34" charset="-128"/>
              <a:ea typeface="Arial Unicode MS" pitchFamily="34" charset="-128"/>
              <a:cs typeface="Arial Unicode MS" pitchFamily="34" charset="-128"/>
            </a:endParaRPr>
          </a:p>
          <a:p>
            <a:pPr marL="457200" eaLnBrk="1" hangingPunct="1">
              <a:lnSpc>
                <a:spcPct val="120000"/>
              </a:lnSpc>
              <a:spcAft>
                <a:spcPts val="600"/>
              </a:spcAft>
            </a:pPr>
            <a:r>
              <a:rPr lang="en-US" sz="2000" b="1" dirty="0" smtClean="0">
                <a:solidFill>
                  <a:schemeClr val="bg2">
                    <a:lumMod val="50000"/>
                  </a:schemeClr>
                </a:solidFill>
                <a:latin typeface="Arial Unicode MS" pitchFamily="34" charset="-128"/>
                <a:ea typeface="Arial Unicode MS" pitchFamily="34" charset="-128"/>
                <a:cs typeface="Arial Unicode MS" pitchFamily="34" charset="-128"/>
              </a:rPr>
              <a:t>Homework should not be a parent-child struggle at this age. Creating a specific time each night and providing an environment for learning will help.  It is also helpful to set time limits for students who procrastinate.  Personal responsibility is important at this age.</a:t>
            </a:r>
          </a:p>
          <a:p>
            <a:pPr marL="457200" eaLnBrk="1" hangingPunct="1">
              <a:lnSpc>
                <a:spcPct val="120000"/>
              </a:lnSpc>
              <a:spcAft>
                <a:spcPts val="600"/>
              </a:spcAft>
            </a:pPr>
            <a:r>
              <a:rPr lang="en-US" sz="2000" b="1" dirty="0" smtClean="0">
                <a:solidFill>
                  <a:schemeClr val="bg2">
                    <a:lumMod val="50000"/>
                  </a:schemeClr>
                </a:solidFill>
                <a:latin typeface="Arial Unicode MS" pitchFamily="34" charset="-128"/>
                <a:ea typeface="Arial Unicode MS" pitchFamily="34" charset="-128"/>
                <a:cs typeface="Arial Unicode MS" pitchFamily="34" charset="-128"/>
              </a:rPr>
              <a:t>Students should read for at least 20 minutes each night. </a:t>
            </a:r>
          </a:p>
          <a:p>
            <a:pPr marL="457200" eaLnBrk="1" hangingPunct="1">
              <a:lnSpc>
                <a:spcPct val="120000"/>
              </a:lnSpc>
              <a:spcAft>
                <a:spcPts val="600"/>
              </a:spcAft>
            </a:pPr>
            <a:r>
              <a:rPr lang="en-US" sz="2000" b="1" dirty="0" smtClean="0">
                <a:solidFill>
                  <a:schemeClr val="bg2">
                    <a:lumMod val="50000"/>
                  </a:schemeClr>
                </a:solidFill>
                <a:latin typeface="Arial Unicode MS" pitchFamily="34" charset="-128"/>
                <a:ea typeface="Arial Unicode MS" pitchFamily="34" charset="-128"/>
                <a:cs typeface="Arial Unicode MS" pitchFamily="34" charset="-128"/>
              </a:rPr>
              <a:t>All medicine must be taken to the clinic, including cough drops.</a:t>
            </a:r>
          </a:p>
          <a:p>
            <a:pPr marL="457200" eaLnBrk="1" hangingPunct="1">
              <a:lnSpc>
                <a:spcPct val="120000"/>
              </a:lnSpc>
              <a:spcAft>
                <a:spcPts val="600"/>
              </a:spcAft>
            </a:pPr>
            <a:r>
              <a:rPr lang="en-US" sz="2000" b="1" dirty="0" smtClean="0">
                <a:solidFill>
                  <a:schemeClr val="bg2">
                    <a:lumMod val="50000"/>
                  </a:schemeClr>
                </a:solidFill>
                <a:latin typeface="Arial Unicode MS" pitchFamily="34" charset="-128"/>
                <a:ea typeface="Arial Unicode MS" pitchFamily="34" charset="-128"/>
                <a:cs typeface="Arial Unicode MS" pitchFamily="34" charset="-128"/>
              </a:rPr>
              <a:t>Breakfast is served in the classroom. Students may sign up each day by 8:35 if breakfast is desired.  The breakfast menu can be found on the school’s website.</a:t>
            </a:r>
          </a:p>
        </p:txBody>
      </p:sp>
    </p:spTree>
  </p:cSld>
  <p:clrMapOvr>
    <a:masterClrMapping/>
  </p:clrMapOvr>
  <p:transition spd="slow">
    <p:cut/>
    <p:sndAc>
      <p:stSnd>
        <p:snd r:embed="rId2" name="projctor.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half" idx="10"/>
          </p:nvPr>
        </p:nvSpPr>
        <p:spPr>
          <a:noFill/>
        </p:spPr>
        <p:txBody>
          <a:bodyPr/>
          <a:lstStyle/>
          <a:p>
            <a:fld id="{C178A468-E2DB-45B3-90B6-4663BD1DEC42}" type="datetime1">
              <a:rPr lang="en-US" smtClean="0"/>
              <a:pPr/>
              <a:t>8/15/2013</a:t>
            </a:fld>
            <a:endParaRPr lang="en-US" dirty="0" smtClean="0"/>
          </a:p>
        </p:txBody>
      </p:sp>
      <p:sp>
        <p:nvSpPr>
          <p:cNvPr id="22531" name="Slide Number Placeholder 5"/>
          <p:cNvSpPr>
            <a:spLocks noGrp="1"/>
          </p:cNvSpPr>
          <p:nvPr>
            <p:ph type="sldNum" sz="quarter" idx="12"/>
          </p:nvPr>
        </p:nvSpPr>
        <p:spPr>
          <a:noFill/>
        </p:spPr>
        <p:txBody>
          <a:bodyPr>
            <a:normAutofit fontScale="85000" lnSpcReduction="20000"/>
          </a:bodyPr>
          <a:lstStyle/>
          <a:p>
            <a:fld id="{003807C7-B774-4E7D-9AA2-AF1A3A3EC358}" type="slidenum">
              <a:rPr lang="en-US" smtClean="0"/>
              <a:pPr/>
              <a:t>11</a:t>
            </a:fld>
            <a:endParaRPr lang="en-US" smtClean="0"/>
          </a:p>
        </p:txBody>
      </p:sp>
      <p:sp>
        <p:nvSpPr>
          <p:cNvPr id="22532" name="Rectangle 7"/>
          <p:cNvSpPr>
            <a:spLocks noGrp="1" noChangeArrowheads="1"/>
          </p:cNvSpPr>
          <p:nvPr>
            <p:ph sz="quarter" idx="1"/>
          </p:nvPr>
        </p:nvSpPr>
        <p:spPr>
          <a:xfrm>
            <a:off x="381000" y="228600"/>
            <a:ext cx="8077200" cy="6629400"/>
          </a:xfrm>
        </p:spPr>
        <p:txBody>
          <a:bodyPr>
            <a:normAutofit/>
          </a:bodyPr>
          <a:lstStyle/>
          <a:p>
            <a:pPr eaLnBrk="1" hangingPunct="1">
              <a:lnSpc>
                <a:spcPct val="80000"/>
              </a:lnSpc>
              <a:buFont typeface="Wingdings" pitchFamily="2" charset="2"/>
              <a:buNone/>
            </a:pPr>
            <a:endParaRPr lang="en-US" sz="3600" b="1" dirty="0" smtClean="0">
              <a:latin typeface="Arial Unicode MS" pitchFamily="34" charset="-128"/>
              <a:ea typeface="Arial Unicode MS" pitchFamily="34" charset="-128"/>
              <a:cs typeface="Arial Unicode MS" pitchFamily="34" charset="-128"/>
            </a:endParaRPr>
          </a:p>
          <a:p>
            <a:pPr eaLnBrk="1" hangingPunct="1">
              <a:lnSpc>
                <a:spcPct val="80000"/>
              </a:lnSpc>
              <a:buFont typeface="Wingdings" pitchFamily="2" charset="2"/>
              <a:buNone/>
            </a:pPr>
            <a:r>
              <a:rPr lang="en-US" sz="3600" b="1" dirty="0" smtClean="0">
                <a:solidFill>
                  <a:schemeClr val="bg2">
                    <a:lumMod val="25000"/>
                  </a:schemeClr>
                </a:solidFill>
                <a:latin typeface="Arial Unicode MS" pitchFamily="34" charset="-128"/>
                <a:ea typeface="Arial Unicode MS" pitchFamily="34" charset="-128"/>
                <a:cs typeface="Arial Unicode MS" pitchFamily="34" charset="-128"/>
              </a:rPr>
              <a:t>Third Grade Grading Policy</a:t>
            </a:r>
          </a:p>
          <a:p>
            <a:pPr algn="ctr" eaLnBrk="1" hangingPunct="1">
              <a:lnSpc>
                <a:spcPct val="80000"/>
              </a:lnSpc>
              <a:buFont typeface="Wingdings" pitchFamily="2" charset="2"/>
              <a:buNone/>
            </a:pPr>
            <a:endParaRPr lang="en-US" sz="2400" u="sng" dirty="0" smtClean="0"/>
          </a:p>
          <a:p>
            <a:pPr eaLnBrk="1" hangingPunct="1">
              <a:lnSpc>
                <a:spcPct val="80000"/>
              </a:lnSpc>
            </a:pPr>
            <a:r>
              <a:rPr lang="en-US" sz="2800" b="1" dirty="0" smtClean="0">
                <a:solidFill>
                  <a:schemeClr val="bg2">
                    <a:lumMod val="50000"/>
                  </a:schemeClr>
                </a:solidFill>
                <a:latin typeface="Arial Unicode MS" pitchFamily="34" charset="-128"/>
                <a:ea typeface="Arial Unicode MS" pitchFamily="34" charset="-128"/>
                <a:cs typeface="Arial Unicode MS" pitchFamily="34" charset="-128"/>
              </a:rPr>
              <a:t>READING</a:t>
            </a:r>
          </a:p>
          <a:p>
            <a:pPr lvl="1" eaLnBrk="1" hangingPunct="1">
              <a:lnSpc>
                <a:spcPct val="80000"/>
              </a:lnSpc>
            </a:pPr>
            <a:r>
              <a:rPr lang="en-US" sz="2000" b="1" dirty="0" smtClean="0">
                <a:solidFill>
                  <a:schemeClr val="bg2">
                    <a:lumMod val="50000"/>
                  </a:schemeClr>
                </a:solidFill>
                <a:latin typeface="Arial Unicode MS" pitchFamily="34" charset="-128"/>
                <a:ea typeface="Arial Unicode MS" pitchFamily="34" charset="-128"/>
                <a:cs typeface="Arial Unicode MS" pitchFamily="34" charset="-128"/>
              </a:rPr>
              <a:t>Performance Assessment(Reading Rubric)   	 50%</a:t>
            </a:r>
          </a:p>
          <a:p>
            <a:pPr lvl="1" eaLnBrk="1" hangingPunct="1">
              <a:lnSpc>
                <a:spcPct val="80000"/>
              </a:lnSpc>
            </a:pPr>
            <a:r>
              <a:rPr lang="en-US" sz="2000" b="1" dirty="0" smtClean="0">
                <a:solidFill>
                  <a:schemeClr val="bg2">
                    <a:lumMod val="50000"/>
                  </a:schemeClr>
                </a:solidFill>
                <a:latin typeface="Arial Unicode MS" pitchFamily="34" charset="-128"/>
                <a:ea typeface="Arial Unicode MS" pitchFamily="34" charset="-128"/>
                <a:cs typeface="Arial Unicode MS" pitchFamily="34" charset="-128"/>
              </a:rPr>
              <a:t>Daily Work  					 15%</a:t>
            </a:r>
          </a:p>
          <a:p>
            <a:pPr lvl="1" eaLnBrk="1" hangingPunct="1">
              <a:lnSpc>
                <a:spcPct val="80000"/>
              </a:lnSpc>
            </a:pPr>
            <a:r>
              <a:rPr lang="en-US" sz="2000" b="1" dirty="0" smtClean="0">
                <a:solidFill>
                  <a:schemeClr val="bg2">
                    <a:lumMod val="50000"/>
                  </a:schemeClr>
                </a:solidFill>
                <a:latin typeface="Arial Unicode MS" pitchFamily="34" charset="-128"/>
                <a:ea typeface="Arial Unicode MS" pitchFamily="34" charset="-128"/>
                <a:cs typeface="Arial Unicode MS" pitchFamily="34" charset="-128"/>
              </a:rPr>
              <a:t>Homework  		   			   5%</a:t>
            </a:r>
          </a:p>
          <a:p>
            <a:pPr lvl="1" eaLnBrk="1" hangingPunct="1">
              <a:lnSpc>
                <a:spcPct val="80000"/>
              </a:lnSpc>
            </a:pPr>
            <a:r>
              <a:rPr lang="en-US" sz="2000" b="1" dirty="0" smtClean="0">
                <a:solidFill>
                  <a:schemeClr val="bg2">
                    <a:lumMod val="50000"/>
                  </a:schemeClr>
                </a:solidFill>
                <a:latin typeface="Arial Unicode MS" pitchFamily="34" charset="-128"/>
                <a:ea typeface="Arial Unicode MS" pitchFamily="34" charset="-128"/>
                <a:cs typeface="Arial Unicode MS" pitchFamily="34" charset="-128"/>
              </a:rPr>
              <a:t>Skills Assessment 				 27%</a:t>
            </a:r>
          </a:p>
          <a:p>
            <a:pPr lvl="1" eaLnBrk="1" hangingPunct="1">
              <a:lnSpc>
                <a:spcPct val="80000"/>
              </a:lnSpc>
            </a:pPr>
            <a:r>
              <a:rPr lang="en-US" sz="2000" b="1" dirty="0" smtClean="0">
                <a:solidFill>
                  <a:schemeClr val="bg2">
                    <a:lumMod val="50000"/>
                  </a:schemeClr>
                </a:solidFill>
                <a:latin typeface="Arial Unicode MS" pitchFamily="34" charset="-128"/>
                <a:ea typeface="Arial Unicode MS" pitchFamily="34" charset="-128"/>
                <a:cs typeface="Arial Unicode MS" pitchFamily="34" charset="-128"/>
              </a:rPr>
              <a:t>Interim 1						   3%</a:t>
            </a:r>
          </a:p>
          <a:p>
            <a:pPr eaLnBrk="1" hangingPunct="1">
              <a:lnSpc>
                <a:spcPct val="80000"/>
              </a:lnSpc>
            </a:pPr>
            <a:r>
              <a:rPr lang="en-US" sz="2800" b="1" dirty="0" smtClean="0">
                <a:solidFill>
                  <a:schemeClr val="bg2">
                    <a:lumMod val="50000"/>
                  </a:schemeClr>
                </a:solidFill>
                <a:latin typeface="Arial Unicode MS" pitchFamily="34" charset="-128"/>
                <a:ea typeface="Arial Unicode MS" pitchFamily="34" charset="-128"/>
                <a:cs typeface="Arial Unicode MS" pitchFamily="34" charset="-128"/>
              </a:rPr>
              <a:t>WRITING/GRAMMAR</a:t>
            </a:r>
          </a:p>
          <a:p>
            <a:pPr lvl="1" eaLnBrk="1" hangingPunct="1">
              <a:lnSpc>
                <a:spcPct val="80000"/>
              </a:lnSpc>
            </a:pPr>
            <a:r>
              <a:rPr lang="en-US" sz="2000" b="1" dirty="0" smtClean="0">
                <a:solidFill>
                  <a:schemeClr val="bg2">
                    <a:lumMod val="50000"/>
                  </a:schemeClr>
                </a:solidFill>
                <a:latin typeface="Arial Unicode MS" pitchFamily="34" charset="-128"/>
                <a:ea typeface="Arial Unicode MS" pitchFamily="34" charset="-128"/>
                <a:cs typeface="Arial Unicode MS" pitchFamily="34" charset="-128"/>
              </a:rPr>
              <a:t>Written Expression 				50%</a:t>
            </a:r>
          </a:p>
          <a:p>
            <a:pPr lvl="1" eaLnBrk="1" hangingPunct="1">
              <a:lnSpc>
                <a:spcPct val="80000"/>
              </a:lnSpc>
            </a:pPr>
            <a:r>
              <a:rPr lang="en-US" sz="2000" b="1" dirty="0" smtClean="0">
                <a:solidFill>
                  <a:schemeClr val="bg2">
                    <a:lumMod val="50000"/>
                  </a:schemeClr>
                </a:solidFill>
                <a:latin typeface="Arial Unicode MS" pitchFamily="34" charset="-128"/>
                <a:ea typeface="Arial Unicode MS" pitchFamily="34" charset="-128"/>
                <a:cs typeface="Arial Unicode MS" pitchFamily="34" charset="-128"/>
              </a:rPr>
              <a:t>Grammar, Usage, Mechanics 			45%</a:t>
            </a:r>
          </a:p>
          <a:p>
            <a:pPr lvl="1" eaLnBrk="1" hangingPunct="1">
              <a:lnSpc>
                <a:spcPct val="80000"/>
              </a:lnSpc>
            </a:pPr>
            <a:r>
              <a:rPr lang="en-US" sz="2000" b="1" dirty="0" smtClean="0">
                <a:solidFill>
                  <a:schemeClr val="bg2">
                    <a:lumMod val="50000"/>
                  </a:schemeClr>
                </a:solidFill>
                <a:latin typeface="Arial Unicode MS" pitchFamily="34" charset="-128"/>
                <a:ea typeface="Arial Unicode MS" pitchFamily="34" charset="-128"/>
                <a:cs typeface="Arial Unicode MS" pitchFamily="34" charset="-128"/>
              </a:rPr>
              <a:t>Homework					   5%</a:t>
            </a:r>
          </a:p>
          <a:p>
            <a:pPr eaLnBrk="1" hangingPunct="1">
              <a:lnSpc>
                <a:spcPct val="80000"/>
              </a:lnSpc>
            </a:pPr>
            <a:r>
              <a:rPr lang="en-US" sz="2800" b="1" dirty="0" smtClean="0">
                <a:solidFill>
                  <a:schemeClr val="bg2">
                    <a:lumMod val="50000"/>
                  </a:schemeClr>
                </a:solidFill>
                <a:latin typeface="Arial Unicode MS" pitchFamily="34" charset="-128"/>
                <a:ea typeface="Arial Unicode MS" pitchFamily="34" charset="-128"/>
                <a:cs typeface="Arial Unicode MS" pitchFamily="34" charset="-128"/>
              </a:rPr>
              <a:t>SPELLING</a:t>
            </a:r>
            <a:r>
              <a:rPr lang="en-US" sz="2000" b="1" dirty="0" smtClean="0">
                <a:solidFill>
                  <a:schemeClr val="bg2">
                    <a:lumMod val="50000"/>
                  </a:schemeClr>
                </a:solidFill>
                <a:latin typeface="Arial Unicode MS" pitchFamily="34" charset="-128"/>
                <a:ea typeface="Arial Unicode MS" pitchFamily="34" charset="-128"/>
                <a:cs typeface="Arial Unicode MS" pitchFamily="34" charset="-128"/>
              </a:rPr>
              <a:t> </a:t>
            </a:r>
          </a:p>
          <a:p>
            <a:pPr lvl="1" eaLnBrk="1" hangingPunct="1">
              <a:lnSpc>
                <a:spcPct val="80000"/>
              </a:lnSpc>
            </a:pPr>
            <a:r>
              <a:rPr lang="en-US" sz="1800" b="1" dirty="0" smtClean="0">
                <a:solidFill>
                  <a:schemeClr val="bg2">
                    <a:lumMod val="50000"/>
                  </a:schemeClr>
                </a:solidFill>
                <a:latin typeface="Arial Unicode MS" pitchFamily="34" charset="-128"/>
                <a:ea typeface="Arial Unicode MS" pitchFamily="34" charset="-128"/>
                <a:cs typeface="Arial Unicode MS" pitchFamily="34" charset="-128"/>
              </a:rPr>
              <a:t>Performance Assessment				 50%</a:t>
            </a:r>
          </a:p>
          <a:p>
            <a:pPr lvl="1" eaLnBrk="1" hangingPunct="1">
              <a:lnSpc>
                <a:spcPct val="80000"/>
              </a:lnSpc>
            </a:pPr>
            <a:r>
              <a:rPr lang="en-US" sz="1800" b="1" dirty="0" smtClean="0">
                <a:solidFill>
                  <a:schemeClr val="bg2">
                    <a:lumMod val="50000"/>
                  </a:schemeClr>
                </a:solidFill>
                <a:latin typeface="Arial Unicode MS" pitchFamily="34" charset="-128"/>
                <a:ea typeface="Arial Unicode MS" pitchFamily="34" charset="-128"/>
                <a:cs typeface="Arial Unicode MS" pitchFamily="34" charset="-128"/>
              </a:rPr>
              <a:t>Skills Assessment					 30%</a:t>
            </a:r>
          </a:p>
          <a:p>
            <a:pPr lvl="1" eaLnBrk="1" hangingPunct="1">
              <a:lnSpc>
                <a:spcPct val="80000"/>
              </a:lnSpc>
            </a:pPr>
            <a:r>
              <a:rPr lang="en-US" sz="1800" b="1" dirty="0" smtClean="0">
                <a:solidFill>
                  <a:schemeClr val="bg2">
                    <a:lumMod val="50000"/>
                  </a:schemeClr>
                </a:solidFill>
                <a:latin typeface="Arial Unicode MS" pitchFamily="34" charset="-128"/>
                <a:ea typeface="Arial Unicode MS" pitchFamily="34" charset="-128"/>
                <a:cs typeface="Arial Unicode MS" pitchFamily="34" charset="-128"/>
              </a:rPr>
              <a:t>Daily Work						 15%</a:t>
            </a:r>
          </a:p>
          <a:p>
            <a:pPr lvl="1" eaLnBrk="1" hangingPunct="1">
              <a:lnSpc>
                <a:spcPct val="80000"/>
              </a:lnSpc>
            </a:pPr>
            <a:r>
              <a:rPr lang="en-US" sz="1800" b="1" dirty="0" smtClean="0">
                <a:solidFill>
                  <a:schemeClr val="bg2">
                    <a:lumMod val="50000"/>
                  </a:schemeClr>
                </a:solidFill>
                <a:latin typeface="Arial Unicode MS" pitchFamily="34" charset="-128"/>
                <a:ea typeface="Arial Unicode MS" pitchFamily="34" charset="-128"/>
                <a:cs typeface="Arial Unicode MS" pitchFamily="34" charset="-128"/>
              </a:rPr>
              <a:t>Homework 						   5%</a:t>
            </a:r>
          </a:p>
        </p:txBody>
      </p:sp>
    </p:spTree>
  </p:cSld>
  <p:clrMapOvr>
    <a:masterClrMapping/>
  </p:clrMapOvr>
  <p:transition spd="slow">
    <p:cut/>
    <p:sndAc>
      <p:stSnd>
        <p:snd r:embed="rId2" name="projctor.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a:xfrm>
            <a:off x="152400" y="228600"/>
            <a:ext cx="6248400" cy="1143000"/>
          </a:xfrm>
          <a:noFill/>
        </p:spPr>
        <p:txBody>
          <a:bodyPr/>
          <a:lstStyle/>
          <a:p>
            <a:pPr eaLnBrk="1" hangingPunct="1"/>
            <a:r>
              <a:rPr lang="en-US" sz="3200" dirty="0" smtClean="0">
                <a:solidFill>
                  <a:schemeClr val="bg2">
                    <a:lumMod val="25000"/>
                  </a:schemeClr>
                </a:solidFill>
                <a:latin typeface="Arial Unicode MS" pitchFamily="34" charset="-128"/>
                <a:ea typeface="Arial Unicode MS" pitchFamily="34" charset="-128"/>
                <a:cs typeface="Arial Unicode MS" pitchFamily="34" charset="-128"/>
              </a:rPr>
              <a:t>Grading Policies Continued</a:t>
            </a:r>
          </a:p>
        </p:txBody>
      </p:sp>
      <p:sp>
        <p:nvSpPr>
          <p:cNvPr id="23554" name="Date Placeholder 3"/>
          <p:cNvSpPr>
            <a:spLocks noGrp="1"/>
          </p:cNvSpPr>
          <p:nvPr>
            <p:ph type="dt" sz="half" idx="10"/>
          </p:nvPr>
        </p:nvSpPr>
        <p:spPr>
          <a:noFill/>
        </p:spPr>
        <p:txBody>
          <a:bodyPr/>
          <a:lstStyle/>
          <a:p>
            <a:fld id="{DBE0A56B-58FE-4289-8DF2-2B5938AD4B37}" type="datetime1">
              <a:rPr lang="en-US" smtClean="0"/>
              <a:pPr/>
              <a:t>8/15/2013</a:t>
            </a:fld>
            <a:endParaRPr lang="en-US" smtClean="0"/>
          </a:p>
        </p:txBody>
      </p:sp>
      <p:sp>
        <p:nvSpPr>
          <p:cNvPr id="23555" name="Slide Number Placeholder 5"/>
          <p:cNvSpPr>
            <a:spLocks noGrp="1"/>
          </p:cNvSpPr>
          <p:nvPr>
            <p:ph type="sldNum" sz="quarter" idx="12"/>
          </p:nvPr>
        </p:nvSpPr>
        <p:spPr>
          <a:noFill/>
        </p:spPr>
        <p:txBody>
          <a:bodyPr>
            <a:normAutofit fontScale="85000" lnSpcReduction="20000"/>
          </a:bodyPr>
          <a:lstStyle/>
          <a:p>
            <a:fld id="{51A828C9-C6F2-4415-B9B9-2FD818F67880}" type="slidenum">
              <a:rPr lang="en-US" smtClean="0"/>
              <a:pPr/>
              <a:t>12</a:t>
            </a:fld>
            <a:endParaRPr lang="en-US" smtClean="0"/>
          </a:p>
        </p:txBody>
      </p:sp>
      <p:sp>
        <p:nvSpPr>
          <p:cNvPr id="23557" name="Rectangle 5"/>
          <p:cNvSpPr>
            <a:spLocks noGrp="1" noChangeArrowheads="1"/>
          </p:cNvSpPr>
          <p:nvPr>
            <p:ph sz="quarter" idx="1"/>
          </p:nvPr>
        </p:nvSpPr>
        <p:spPr>
          <a:xfrm>
            <a:off x="457200" y="1600200"/>
            <a:ext cx="8153400" cy="4983163"/>
          </a:xfrm>
          <a:noFill/>
        </p:spPr>
        <p:txBody>
          <a:bodyPr>
            <a:noAutofit/>
          </a:bodyPr>
          <a:lstStyle/>
          <a:p>
            <a:pPr eaLnBrk="1" hangingPunct="1"/>
            <a:r>
              <a:rPr lang="en-US" sz="2800" b="1" dirty="0" smtClean="0">
                <a:solidFill>
                  <a:schemeClr val="bg2">
                    <a:lumMod val="75000"/>
                  </a:schemeClr>
                </a:solidFill>
                <a:latin typeface="Arial Unicode MS" pitchFamily="34" charset="-128"/>
                <a:ea typeface="Arial Unicode MS" pitchFamily="34" charset="-128"/>
                <a:cs typeface="Arial Unicode MS" pitchFamily="34" charset="-128"/>
              </a:rPr>
              <a:t>MATHEMATICS</a:t>
            </a:r>
          </a:p>
          <a:p>
            <a:pPr lvl="1" eaLnBrk="1" hangingPunct="1"/>
            <a:r>
              <a:rPr lang="en-US" sz="2000" b="1" dirty="0" smtClean="0">
                <a:solidFill>
                  <a:schemeClr val="bg2">
                    <a:lumMod val="75000"/>
                  </a:schemeClr>
                </a:solidFill>
                <a:latin typeface="Arial Unicode MS" pitchFamily="34" charset="-128"/>
                <a:ea typeface="Arial Unicode MS" pitchFamily="34" charset="-128"/>
                <a:cs typeface="Arial Unicode MS" pitchFamily="34" charset="-128"/>
              </a:rPr>
              <a:t>Daily Grades	45%</a:t>
            </a:r>
          </a:p>
          <a:p>
            <a:pPr lvl="1" eaLnBrk="1" hangingPunct="1"/>
            <a:r>
              <a:rPr lang="en-US" sz="2000" b="1" dirty="0" smtClean="0">
                <a:solidFill>
                  <a:schemeClr val="bg2">
                    <a:lumMod val="75000"/>
                  </a:schemeClr>
                </a:solidFill>
                <a:latin typeface="Arial Unicode MS" pitchFamily="34" charset="-128"/>
                <a:ea typeface="Arial Unicode MS" pitchFamily="34" charset="-128"/>
                <a:cs typeface="Arial Unicode MS" pitchFamily="34" charset="-128"/>
              </a:rPr>
              <a:t>Homework	  5%</a:t>
            </a:r>
          </a:p>
          <a:p>
            <a:pPr lvl="1" eaLnBrk="1" hangingPunct="1"/>
            <a:r>
              <a:rPr lang="en-US" sz="2000" b="1" dirty="0" smtClean="0">
                <a:solidFill>
                  <a:schemeClr val="bg2">
                    <a:lumMod val="75000"/>
                  </a:schemeClr>
                </a:solidFill>
                <a:latin typeface="Arial Unicode MS" pitchFamily="34" charset="-128"/>
                <a:ea typeface="Arial Unicode MS" pitchFamily="34" charset="-128"/>
                <a:cs typeface="Arial Unicode MS" pitchFamily="34" charset="-128"/>
              </a:rPr>
              <a:t>Assessments	47%</a:t>
            </a:r>
          </a:p>
          <a:p>
            <a:pPr lvl="1" eaLnBrk="1" hangingPunct="1"/>
            <a:r>
              <a:rPr lang="en-US" sz="2000" b="1" dirty="0" smtClean="0">
                <a:solidFill>
                  <a:schemeClr val="bg2">
                    <a:lumMod val="75000"/>
                  </a:schemeClr>
                </a:solidFill>
                <a:latin typeface="Arial Unicode MS" pitchFamily="34" charset="-128"/>
                <a:ea typeface="Arial Unicode MS" pitchFamily="34" charset="-128"/>
                <a:cs typeface="Arial Unicode MS" pitchFamily="34" charset="-128"/>
              </a:rPr>
              <a:t>Interim 1		  3%</a:t>
            </a:r>
          </a:p>
          <a:p>
            <a:pPr eaLnBrk="1" hangingPunct="1"/>
            <a:r>
              <a:rPr lang="en-US" sz="2800" b="1" dirty="0" smtClean="0">
                <a:solidFill>
                  <a:schemeClr val="bg2">
                    <a:lumMod val="75000"/>
                  </a:schemeClr>
                </a:solidFill>
                <a:latin typeface="Arial Unicode MS" pitchFamily="34" charset="-128"/>
                <a:ea typeface="Arial Unicode MS" pitchFamily="34" charset="-128"/>
                <a:cs typeface="Arial Unicode MS" pitchFamily="34" charset="-128"/>
              </a:rPr>
              <a:t>SCIENCE/ SOCIAL STUDIES</a:t>
            </a:r>
          </a:p>
          <a:p>
            <a:pPr lvl="1" eaLnBrk="1" hangingPunct="1"/>
            <a:r>
              <a:rPr lang="en-US" sz="2000" b="1" dirty="0" smtClean="0">
                <a:solidFill>
                  <a:schemeClr val="bg2">
                    <a:lumMod val="75000"/>
                  </a:schemeClr>
                </a:solidFill>
                <a:latin typeface="Arial Unicode MS" pitchFamily="34" charset="-128"/>
                <a:ea typeface="Arial Unicode MS" pitchFamily="34" charset="-128"/>
                <a:cs typeface="Arial Unicode MS" pitchFamily="34" charset="-128"/>
              </a:rPr>
              <a:t>Daily Grades	  50%</a:t>
            </a:r>
          </a:p>
          <a:p>
            <a:pPr lvl="1" eaLnBrk="1" hangingPunct="1"/>
            <a:r>
              <a:rPr lang="en-US" sz="2000" b="1" dirty="0" smtClean="0">
                <a:solidFill>
                  <a:schemeClr val="bg2">
                    <a:lumMod val="75000"/>
                  </a:schemeClr>
                </a:solidFill>
                <a:latin typeface="Arial Unicode MS" pitchFamily="34" charset="-128"/>
                <a:ea typeface="Arial Unicode MS" pitchFamily="34" charset="-128"/>
                <a:cs typeface="Arial Unicode MS" pitchFamily="34" charset="-128"/>
              </a:rPr>
              <a:t>Assessments	  47%</a:t>
            </a:r>
          </a:p>
          <a:p>
            <a:pPr lvl="1" eaLnBrk="1" hangingPunct="1"/>
            <a:r>
              <a:rPr lang="en-US" sz="2000" b="1" smtClean="0">
                <a:solidFill>
                  <a:schemeClr val="bg2">
                    <a:lumMod val="75000"/>
                  </a:schemeClr>
                </a:solidFill>
                <a:latin typeface="Arial Unicode MS" pitchFamily="34" charset="-128"/>
                <a:ea typeface="Arial Unicode MS" pitchFamily="34" charset="-128"/>
                <a:cs typeface="Arial Unicode MS" pitchFamily="34" charset="-128"/>
              </a:rPr>
              <a:t>Interim 1		    3%</a:t>
            </a:r>
            <a:endParaRPr lang="en-US" sz="2000" b="1" dirty="0" smtClean="0">
              <a:solidFill>
                <a:schemeClr val="bg2">
                  <a:lumMod val="75000"/>
                </a:schemeClr>
              </a:solidFill>
              <a:latin typeface="Arial Unicode MS" pitchFamily="34" charset="-128"/>
              <a:ea typeface="Arial Unicode MS" pitchFamily="34" charset="-128"/>
              <a:cs typeface="Arial Unicode MS" pitchFamily="34" charset="-128"/>
            </a:endParaRPr>
          </a:p>
          <a:p>
            <a:pPr lvl="1" eaLnBrk="1" hangingPunct="1">
              <a:buNone/>
            </a:pPr>
            <a:endParaRPr lang="en-US" sz="2000" b="1" dirty="0" smtClean="0">
              <a:solidFill>
                <a:schemeClr val="bg2">
                  <a:lumMod val="75000"/>
                </a:schemeClr>
              </a:solidFill>
              <a:latin typeface="Arial Unicode MS" pitchFamily="34" charset="-128"/>
              <a:ea typeface="Arial Unicode MS" pitchFamily="34" charset="-128"/>
              <a:cs typeface="Arial Unicode MS" pitchFamily="34" charset="-128"/>
            </a:endParaRPr>
          </a:p>
          <a:p>
            <a:pPr eaLnBrk="1" hangingPunct="1"/>
            <a:r>
              <a:rPr lang="en-US" sz="2800" b="1" dirty="0" smtClean="0">
                <a:solidFill>
                  <a:schemeClr val="bg2">
                    <a:lumMod val="75000"/>
                  </a:schemeClr>
                </a:solidFill>
                <a:latin typeface="Arial Unicode MS" pitchFamily="34" charset="-128"/>
                <a:ea typeface="Arial Unicode MS" pitchFamily="34" charset="-128"/>
                <a:cs typeface="Arial Unicode MS" pitchFamily="34" charset="-128"/>
              </a:rPr>
              <a:t>HEALTH (E,S,N,U)     </a:t>
            </a:r>
            <a:r>
              <a:rPr lang="en-US" sz="2000" b="1" dirty="0" smtClean="0">
                <a:solidFill>
                  <a:schemeClr val="bg2">
                    <a:lumMod val="75000"/>
                  </a:schemeClr>
                </a:solidFill>
                <a:latin typeface="Arial Unicode MS" pitchFamily="34" charset="-128"/>
                <a:ea typeface="Arial Unicode MS" pitchFamily="34" charset="-128"/>
                <a:cs typeface="Arial Unicode MS" pitchFamily="34" charset="-128"/>
              </a:rPr>
              <a:t>	</a:t>
            </a:r>
          </a:p>
          <a:p>
            <a:pPr eaLnBrk="1" hangingPunct="1">
              <a:buFont typeface="Wingdings" pitchFamily="2" charset="2"/>
              <a:buNone/>
            </a:pPr>
            <a:r>
              <a:rPr lang="en-US" sz="2000" b="1" dirty="0" smtClean="0">
                <a:solidFill>
                  <a:schemeClr val="bg2">
                    <a:lumMod val="75000"/>
                  </a:schemeClr>
                </a:solidFill>
                <a:latin typeface="Arial Unicode MS" pitchFamily="34" charset="-128"/>
                <a:ea typeface="Arial Unicode MS" pitchFamily="34" charset="-128"/>
                <a:cs typeface="Arial Unicode MS" pitchFamily="34" charset="-128"/>
              </a:rPr>
              <a:t>			</a:t>
            </a:r>
          </a:p>
        </p:txBody>
      </p:sp>
    </p:spTree>
  </p:cSld>
  <p:clrMapOvr>
    <a:masterClrMapping/>
  </p:clrMapOvr>
  <p:transition spd="slow">
    <p:cut/>
    <p:sndAc>
      <p:stSnd>
        <p:snd r:embed="rId2" name="projctor.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a:xfrm>
            <a:off x="304801" y="304801"/>
            <a:ext cx="8788400" cy="1143000"/>
          </a:xfrm>
        </p:spPr>
        <p:txBody>
          <a:bodyPr>
            <a:normAutofit/>
          </a:bodyPr>
          <a:lstStyle/>
          <a:p>
            <a:pPr eaLnBrk="1" hangingPunct="1"/>
            <a:r>
              <a:rPr lang="en-US" sz="3600" b="1" dirty="0" smtClean="0">
                <a:solidFill>
                  <a:schemeClr val="bg2">
                    <a:lumMod val="25000"/>
                  </a:schemeClr>
                </a:solidFill>
                <a:latin typeface="Arial" charset="0"/>
              </a:rPr>
              <a:t>Classroom Management Rewards</a:t>
            </a:r>
          </a:p>
        </p:txBody>
      </p:sp>
      <p:sp>
        <p:nvSpPr>
          <p:cNvPr id="24578" name="Date Placeholder 3"/>
          <p:cNvSpPr>
            <a:spLocks noGrp="1"/>
          </p:cNvSpPr>
          <p:nvPr>
            <p:ph type="dt" sz="half" idx="10"/>
          </p:nvPr>
        </p:nvSpPr>
        <p:spPr>
          <a:noFill/>
        </p:spPr>
        <p:txBody>
          <a:bodyPr/>
          <a:lstStyle/>
          <a:p>
            <a:fld id="{4696ACDC-6002-48CC-AB2F-8BFDCE57FAB3}" type="datetime1">
              <a:rPr lang="en-US" smtClean="0"/>
              <a:pPr/>
              <a:t>8/15/2013</a:t>
            </a:fld>
            <a:endParaRPr lang="en-US" smtClean="0"/>
          </a:p>
        </p:txBody>
      </p:sp>
      <p:sp>
        <p:nvSpPr>
          <p:cNvPr id="24579" name="Slide Number Placeholder 5"/>
          <p:cNvSpPr>
            <a:spLocks noGrp="1"/>
          </p:cNvSpPr>
          <p:nvPr>
            <p:ph type="sldNum" sz="quarter" idx="12"/>
          </p:nvPr>
        </p:nvSpPr>
        <p:spPr>
          <a:noFill/>
        </p:spPr>
        <p:txBody>
          <a:bodyPr>
            <a:normAutofit fontScale="85000" lnSpcReduction="20000"/>
          </a:bodyPr>
          <a:lstStyle/>
          <a:p>
            <a:fld id="{A03D694C-4285-476D-91C3-FFC01613058E}" type="slidenum">
              <a:rPr lang="en-US" smtClean="0"/>
              <a:pPr/>
              <a:t>13</a:t>
            </a:fld>
            <a:endParaRPr lang="en-US" smtClean="0"/>
          </a:p>
        </p:txBody>
      </p:sp>
      <p:sp>
        <p:nvSpPr>
          <p:cNvPr id="24581" name="Rectangle 3"/>
          <p:cNvSpPr>
            <a:spLocks noGrp="1" noChangeArrowheads="1"/>
          </p:cNvSpPr>
          <p:nvPr>
            <p:ph sz="quarter" idx="1"/>
          </p:nvPr>
        </p:nvSpPr>
        <p:spPr>
          <a:xfrm>
            <a:off x="228600" y="1676400"/>
            <a:ext cx="7397750" cy="4724400"/>
          </a:xfrm>
        </p:spPr>
        <p:txBody>
          <a:bodyPr>
            <a:normAutofit lnSpcReduction="10000"/>
          </a:bodyPr>
          <a:lstStyle/>
          <a:p>
            <a:pPr eaLnBrk="1" hangingPunct="1"/>
            <a:r>
              <a:rPr lang="en-US" sz="2400" b="1" dirty="0" smtClean="0">
                <a:solidFill>
                  <a:schemeClr val="bg2">
                    <a:lumMod val="50000"/>
                  </a:schemeClr>
                </a:solidFill>
                <a:latin typeface="Arial" charset="0"/>
              </a:rPr>
              <a:t>Compliment  Chart: The class can work together to earn Popcorn parties, free-time, computer time, and other rewards decided upon by students.</a:t>
            </a:r>
          </a:p>
          <a:p>
            <a:pPr eaLnBrk="1" hangingPunct="1">
              <a:buNone/>
            </a:pPr>
            <a:endParaRPr lang="en-US" sz="2400" b="1" dirty="0" smtClean="0">
              <a:solidFill>
                <a:schemeClr val="bg2">
                  <a:lumMod val="50000"/>
                </a:schemeClr>
              </a:solidFill>
              <a:latin typeface="Arial" charset="0"/>
            </a:endParaRPr>
          </a:p>
          <a:p>
            <a:pPr eaLnBrk="1" hangingPunct="1"/>
            <a:r>
              <a:rPr lang="en-US" sz="2400" b="1" dirty="0" smtClean="0">
                <a:solidFill>
                  <a:schemeClr val="bg2">
                    <a:lumMod val="50000"/>
                  </a:schemeClr>
                </a:solidFill>
                <a:latin typeface="Arial" charset="0"/>
              </a:rPr>
              <a:t>Individuals may receive small treats, candy, treasure box, homework passes, and other rewards at random</a:t>
            </a:r>
            <a:r>
              <a:rPr lang="en-US" sz="2400" b="1" dirty="0" smtClean="0">
                <a:solidFill>
                  <a:schemeClr val="bg2">
                    <a:lumMod val="50000"/>
                  </a:schemeClr>
                </a:solidFill>
                <a:latin typeface="Arial" charset="0"/>
              </a:rPr>
              <a:t>.</a:t>
            </a:r>
          </a:p>
          <a:p>
            <a:pPr eaLnBrk="1" hangingPunct="1"/>
            <a:endParaRPr lang="en-US" sz="2400" b="1" dirty="0">
              <a:solidFill>
                <a:schemeClr val="bg2">
                  <a:lumMod val="50000"/>
                </a:schemeClr>
              </a:solidFill>
              <a:latin typeface="Arial" charset="0"/>
            </a:endParaRPr>
          </a:p>
          <a:p>
            <a:pPr eaLnBrk="1" hangingPunct="1"/>
            <a:r>
              <a:rPr lang="en-US" sz="2400" b="1" dirty="0" smtClean="0">
                <a:solidFill>
                  <a:schemeClr val="bg2">
                    <a:lumMod val="50000"/>
                  </a:schemeClr>
                </a:solidFill>
                <a:latin typeface="Arial" charset="0"/>
              </a:rPr>
              <a:t>We use the clip system where students can move clips up for good behavior and down for behavior that needs redirection.</a:t>
            </a:r>
            <a:endParaRPr lang="en-US" sz="2400" b="1" dirty="0" smtClean="0">
              <a:solidFill>
                <a:schemeClr val="bg2">
                  <a:lumMod val="50000"/>
                </a:schemeClr>
              </a:solidFill>
              <a:latin typeface="Arial" charset="0"/>
            </a:endParaRPr>
          </a:p>
          <a:p>
            <a:pPr eaLnBrk="1" hangingPunct="1"/>
            <a:endParaRPr lang="en-US" sz="2400" dirty="0" smtClean="0">
              <a:solidFill>
                <a:schemeClr val="bg2">
                  <a:lumMod val="50000"/>
                </a:schemeClr>
              </a:solidFill>
              <a:latin typeface="Arial" charset="0"/>
            </a:endParaRPr>
          </a:p>
        </p:txBody>
      </p:sp>
    </p:spTree>
  </p:cSld>
  <p:clrMapOvr>
    <a:masterClrMapping/>
  </p:clrMapOvr>
  <p:transition spd="slow">
    <p:cut/>
    <p:sndAc>
      <p:stSnd>
        <p:snd r:embed="rId2" name="projctor.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xfrm>
            <a:off x="304801" y="228600"/>
            <a:ext cx="8839200" cy="1052513"/>
          </a:xfrm>
        </p:spPr>
        <p:txBody>
          <a:bodyPr>
            <a:noAutofit/>
          </a:bodyPr>
          <a:lstStyle/>
          <a:p>
            <a:pPr eaLnBrk="1" hangingPunct="1"/>
            <a:r>
              <a:rPr lang="en-US" sz="3600" b="1" dirty="0" smtClean="0">
                <a:solidFill>
                  <a:schemeClr val="bg2">
                    <a:lumMod val="25000"/>
                  </a:schemeClr>
                </a:solidFill>
                <a:latin typeface="Arial" charset="0"/>
              </a:rPr>
              <a:t>CRCT</a:t>
            </a:r>
          </a:p>
        </p:txBody>
      </p:sp>
      <p:sp>
        <p:nvSpPr>
          <p:cNvPr id="25602" name="Date Placeholder 3"/>
          <p:cNvSpPr>
            <a:spLocks noGrp="1"/>
          </p:cNvSpPr>
          <p:nvPr>
            <p:ph type="dt" sz="half" idx="10"/>
          </p:nvPr>
        </p:nvSpPr>
        <p:spPr>
          <a:noFill/>
        </p:spPr>
        <p:txBody>
          <a:bodyPr/>
          <a:lstStyle/>
          <a:p>
            <a:fld id="{CC1E0F1C-81D1-421E-844A-FFA9CB0012D6}" type="datetime1">
              <a:rPr lang="en-US" smtClean="0"/>
              <a:pPr/>
              <a:t>8/15/2013</a:t>
            </a:fld>
            <a:endParaRPr lang="en-US" smtClean="0"/>
          </a:p>
        </p:txBody>
      </p:sp>
      <p:sp>
        <p:nvSpPr>
          <p:cNvPr id="25603" name="Slide Number Placeholder 5"/>
          <p:cNvSpPr>
            <a:spLocks noGrp="1"/>
          </p:cNvSpPr>
          <p:nvPr>
            <p:ph type="sldNum" sz="quarter" idx="12"/>
          </p:nvPr>
        </p:nvSpPr>
        <p:spPr>
          <a:noFill/>
        </p:spPr>
        <p:txBody>
          <a:bodyPr>
            <a:normAutofit fontScale="85000" lnSpcReduction="20000"/>
          </a:bodyPr>
          <a:lstStyle/>
          <a:p>
            <a:fld id="{F0FC9261-C1BB-464E-931F-2FB13383715B}" type="slidenum">
              <a:rPr lang="en-US" smtClean="0"/>
              <a:pPr/>
              <a:t>14</a:t>
            </a:fld>
            <a:endParaRPr lang="en-US" smtClean="0"/>
          </a:p>
        </p:txBody>
      </p:sp>
      <p:sp>
        <p:nvSpPr>
          <p:cNvPr id="25605" name="Rectangle 3"/>
          <p:cNvSpPr>
            <a:spLocks noGrp="1" noChangeArrowheads="1"/>
          </p:cNvSpPr>
          <p:nvPr>
            <p:ph sz="quarter" idx="1"/>
          </p:nvPr>
        </p:nvSpPr>
        <p:spPr>
          <a:xfrm>
            <a:off x="381000" y="1600200"/>
            <a:ext cx="8534400" cy="4953000"/>
          </a:xfrm>
        </p:spPr>
        <p:txBody>
          <a:bodyPr>
            <a:normAutofit lnSpcReduction="10000"/>
          </a:bodyPr>
          <a:lstStyle/>
          <a:p>
            <a:pPr eaLnBrk="1" hangingPunct="1">
              <a:lnSpc>
                <a:spcPct val="90000"/>
              </a:lnSpc>
            </a:pPr>
            <a:r>
              <a:rPr lang="en-US" sz="3600" b="1" dirty="0" smtClean="0">
                <a:solidFill>
                  <a:schemeClr val="bg2">
                    <a:lumMod val="50000"/>
                  </a:schemeClr>
                </a:solidFill>
              </a:rPr>
              <a:t>Georgia law requires all students in all grades 1-8 take the CRCT in the content areas of reading, language arts and math.  The tests are designed to measure how well the students are acquiring and learning the Georgia Performance Standards.</a:t>
            </a:r>
          </a:p>
          <a:p>
            <a:pPr eaLnBrk="1" hangingPunct="1">
              <a:lnSpc>
                <a:spcPct val="90000"/>
              </a:lnSpc>
            </a:pPr>
            <a:r>
              <a:rPr lang="en-US" sz="3600" b="1" dirty="0" smtClean="0">
                <a:solidFill>
                  <a:schemeClr val="bg2">
                    <a:lumMod val="50000"/>
                  </a:schemeClr>
                </a:solidFill>
              </a:rPr>
              <a:t>Students in 3</a:t>
            </a:r>
            <a:r>
              <a:rPr lang="en-US" sz="3600" b="1" baseline="30000" dirty="0" smtClean="0">
                <a:solidFill>
                  <a:schemeClr val="bg2">
                    <a:lumMod val="50000"/>
                  </a:schemeClr>
                </a:solidFill>
              </a:rPr>
              <a:t>rd</a:t>
            </a:r>
            <a:r>
              <a:rPr lang="en-US" sz="3600" b="1" dirty="0" smtClean="0">
                <a:solidFill>
                  <a:schemeClr val="bg2">
                    <a:lumMod val="50000"/>
                  </a:schemeClr>
                </a:solidFill>
              </a:rPr>
              <a:t> grade must achieve “Meets” or “Exceeds” on the CRCT in Reading</a:t>
            </a:r>
            <a:endParaRPr lang="en-US" sz="4000" b="1" dirty="0" smtClean="0">
              <a:solidFill>
                <a:schemeClr val="bg2">
                  <a:lumMod val="50000"/>
                </a:schemeClr>
              </a:solidFill>
            </a:endParaRPr>
          </a:p>
          <a:p>
            <a:pPr eaLnBrk="1" hangingPunct="1">
              <a:lnSpc>
                <a:spcPct val="90000"/>
              </a:lnSpc>
            </a:pPr>
            <a:endParaRPr lang="en-US" sz="2400" dirty="0" smtClean="0">
              <a:solidFill>
                <a:schemeClr val="bg2">
                  <a:lumMod val="50000"/>
                </a:schemeClr>
              </a:solidFill>
              <a:latin typeface="Arial" charset="0"/>
            </a:endParaRPr>
          </a:p>
        </p:txBody>
      </p:sp>
    </p:spTree>
  </p:cSld>
  <p:clrMapOvr>
    <a:masterClrMapping/>
  </p:clrMapOvr>
  <p:transition spd="slow">
    <p:cut/>
    <p:sndAc>
      <p:stSnd>
        <p:snd r:embed="rId2" name="projctor.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xfrm>
            <a:off x="304801" y="228600"/>
            <a:ext cx="8839200" cy="1052513"/>
          </a:xfrm>
        </p:spPr>
        <p:txBody>
          <a:bodyPr>
            <a:noAutofit/>
          </a:bodyPr>
          <a:lstStyle/>
          <a:p>
            <a:pPr eaLnBrk="1" hangingPunct="1"/>
            <a:r>
              <a:rPr lang="en-US" sz="3600" b="1" dirty="0" smtClean="0">
                <a:solidFill>
                  <a:schemeClr val="bg2">
                    <a:lumMod val="25000"/>
                  </a:schemeClr>
                </a:solidFill>
                <a:latin typeface="Arial" charset="0"/>
              </a:rPr>
              <a:t>Important Dates</a:t>
            </a:r>
            <a:endParaRPr lang="en-US" sz="3600" b="1" dirty="0" smtClean="0">
              <a:solidFill>
                <a:schemeClr val="bg2">
                  <a:lumMod val="25000"/>
                </a:schemeClr>
              </a:solidFill>
              <a:latin typeface="Arial" charset="0"/>
            </a:endParaRPr>
          </a:p>
        </p:txBody>
      </p:sp>
      <p:sp>
        <p:nvSpPr>
          <p:cNvPr id="25602" name="Date Placeholder 3"/>
          <p:cNvSpPr>
            <a:spLocks noGrp="1"/>
          </p:cNvSpPr>
          <p:nvPr>
            <p:ph type="dt" sz="half" idx="10"/>
          </p:nvPr>
        </p:nvSpPr>
        <p:spPr>
          <a:noFill/>
        </p:spPr>
        <p:txBody>
          <a:bodyPr/>
          <a:lstStyle/>
          <a:p>
            <a:fld id="{CC1E0F1C-81D1-421E-844A-FFA9CB0012D6}" type="datetime1">
              <a:rPr lang="en-US" smtClean="0"/>
              <a:pPr/>
              <a:t>8/15/2013</a:t>
            </a:fld>
            <a:endParaRPr lang="en-US" smtClean="0"/>
          </a:p>
        </p:txBody>
      </p:sp>
      <p:sp>
        <p:nvSpPr>
          <p:cNvPr id="25603" name="Slide Number Placeholder 5"/>
          <p:cNvSpPr>
            <a:spLocks noGrp="1"/>
          </p:cNvSpPr>
          <p:nvPr>
            <p:ph type="sldNum" sz="quarter" idx="12"/>
          </p:nvPr>
        </p:nvSpPr>
        <p:spPr>
          <a:noFill/>
        </p:spPr>
        <p:txBody>
          <a:bodyPr>
            <a:normAutofit fontScale="85000" lnSpcReduction="20000"/>
          </a:bodyPr>
          <a:lstStyle/>
          <a:p>
            <a:fld id="{F0FC9261-C1BB-464E-931F-2FB13383715B}" type="slidenum">
              <a:rPr lang="en-US" smtClean="0"/>
              <a:pPr/>
              <a:t>15</a:t>
            </a:fld>
            <a:endParaRPr lang="en-US" smtClean="0"/>
          </a:p>
        </p:txBody>
      </p:sp>
      <p:sp>
        <p:nvSpPr>
          <p:cNvPr id="25605" name="Rectangle 3"/>
          <p:cNvSpPr>
            <a:spLocks noGrp="1" noChangeArrowheads="1"/>
          </p:cNvSpPr>
          <p:nvPr>
            <p:ph sz="quarter" idx="1"/>
          </p:nvPr>
        </p:nvSpPr>
        <p:spPr>
          <a:xfrm>
            <a:off x="381000" y="1600200"/>
            <a:ext cx="8534400" cy="4953000"/>
          </a:xfrm>
        </p:spPr>
        <p:txBody>
          <a:bodyPr>
            <a:normAutofit/>
          </a:bodyPr>
          <a:lstStyle/>
          <a:p>
            <a:r>
              <a:rPr lang="en-US" sz="3600" dirty="0"/>
              <a:t>¨</a:t>
            </a:r>
            <a:r>
              <a:rPr lang="en-US" sz="3600" b="1" dirty="0"/>
              <a:t>CRCT Testing Dates: April </a:t>
            </a:r>
            <a:r>
              <a:rPr lang="en-US" sz="3600" b="1" dirty="0" smtClean="0"/>
              <a:t>23-29</a:t>
            </a:r>
          </a:p>
          <a:p>
            <a:endParaRPr lang="en-US" sz="3600" b="1" dirty="0"/>
          </a:p>
          <a:p>
            <a:r>
              <a:rPr lang="en-US" sz="3600" dirty="0"/>
              <a:t>¨</a:t>
            </a:r>
            <a:r>
              <a:rPr lang="en-US" sz="3600" b="1" dirty="0" err="1"/>
              <a:t>CogAt</a:t>
            </a:r>
            <a:r>
              <a:rPr lang="en-US" sz="3600" b="1" dirty="0"/>
              <a:t> Testing Dates: September </a:t>
            </a:r>
            <a:r>
              <a:rPr lang="en-US" sz="3600" b="1" dirty="0" smtClean="0"/>
              <a:t>16-20</a:t>
            </a:r>
          </a:p>
          <a:p>
            <a:endParaRPr lang="en-US" sz="3600" b="1" dirty="0"/>
          </a:p>
          <a:p>
            <a:r>
              <a:rPr lang="en-US" sz="3600" dirty="0"/>
              <a:t>¨</a:t>
            </a:r>
            <a:r>
              <a:rPr lang="en-US" sz="3600" b="1" dirty="0"/>
              <a:t>ITBS Testing Dates: October 21-25</a:t>
            </a:r>
            <a:endParaRPr lang="en-US" sz="2400" dirty="0" smtClean="0">
              <a:solidFill>
                <a:schemeClr val="bg2">
                  <a:lumMod val="50000"/>
                </a:schemeClr>
              </a:solidFill>
              <a:latin typeface="Arial" charset="0"/>
            </a:endParaRPr>
          </a:p>
        </p:txBody>
      </p:sp>
    </p:spTree>
    <p:extLst>
      <p:ext uri="{BB962C8B-B14F-4D97-AF65-F5344CB8AC3E}">
        <p14:creationId xmlns:p14="http://schemas.microsoft.com/office/powerpoint/2010/main" val="3330956102"/>
      </p:ext>
    </p:extLst>
  </p:cSld>
  <p:clrMapOvr>
    <a:masterClrMapping/>
  </p:clrMapOvr>
  <p:transition spd="slow">
    <p:cut/>
    <p:sndAc>
      <p:stSnd>
        <p:snd r:embed="rId2" name="projctor.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xfrm>
            <a:off x="228600" y="533400"/>
            <a:ext cx="8162925" cy="519113"/>
          </a:xfrm>
        </p:spPr>
        <p:txBody>
          <a:bodyPr>
            <a:noAutofit/>
          </a:bodyPr>
          <a:lstStyle/>
          <a:p>
            <a:pPr eaLnBrk="1" hangingPunct="1"/>
            <a:r>
              <a:rPr lang="en-US" sz="3600" b="1" dirty="0" smtClean="0">
                <a:solidFill>
                  <a:schemeClr val="bg2">
                    <a:lumMod val="25000"/>
                  </a:schemeClr>
                </a:solidFill>
                <a:latin typeface="Arial" charset="0"/>
              </a:rPr>
              <a:t>Parent Conferences</a:t>
            </a:r>
          </a:p>
        </p:txBody>
      </p:sp>
      <p:sp>
        <p:nvSpPr>
          <p:cNvPr id="26626" name="Date Placeholder 3"/>
          <p:cNvSpPr>
            <a:spLocks noGrp="1"/>
          </p:cNvSpPr>
          <p:nvPr>
            <p:ph type="dt" sz="half" idx="10"/>
          </p:nvPr>
        </p:nvSpPr>
        <p:spPr>
          <a:noFill/>
        </p:spPr>
        <p:txBody>
          <a:bodyPr/>
          <a:lstStyle/>
          <a:p>
            <a:fld id="{689D368C-5BC6-4393-94B4-E3290669B488}" type="datetime1">
              <a:rPr lang="en-US" smtClean="0"/>
              <a:pPr/>
              <a:t>8/15/2013</a:t>
            </a:fld>
            <a:endParaRPr lang="en-US" smtClean="0"/>
          </a:p>
        </p:txBody>
      </p:sp>
      <p:sp>
        <p:nvSpPr>
          <p:cNvPr id="26627" name="Slide Number Placeholder 5"/>
          <p:cNvSpPr>
            <a:spLocks noGrp="1"/>
          </p:cNvSpPr>
          <p:nvPr>
            <p:ph type="sldNum" sz="quarter" idx="12"/>
          </p:nvPr>
        </p:nvSpPr>
        <p:spPr>
          <a:noFill/>
        </p:spPr>
        <p:txBody>
          <a:bodyPr>
            <a:normAutofit fontScale="85000" lnSpcReduction="20000"/>
          </a:bodyPr>
          <a:lstStyle/>
          <a:p>
            <a:fld id="{CD8FD16B-971B-4650-9394-8F1EDE3C93DB}" type="slidenum">
              <a:rPr lang="en-US" smtClean="0"/>
              <a:pPr/>
              <a:t>16</a:t>
            </a:fld>
            <a:endParaRPr lang="en-US" smtClean="0"/>
          </a:p>
        </p:txBody>
      </p:sp>
      <p:sp>
        <p:nvSpPr>
          <p:cNvPr id="26629" name="Rectangle 3"/>
          <p:cNvSpPr>
            <a:spLocks noGrp="1" noChangeArrowheads="1"/>
          </p:cNvSpPr>
          <p:nvPr>
            <p:ph sz="quarter" idx="1"/>
          </p:nvPr>
        </p:nvSpPr>
        <p:spPr>
          <a:xfrm>
            <a:off x="152400" y="1600200"/>
            <a:ext cx="8763000" cy="5105400"/>
          </a:xfrm>
        </p:spPr>
        <p:txBody>
          <a:bodyPr>
            <a:normAutofit/>
          </a:bodyPr>
          <a:lstStyle/>
          <a:p>
            <a:pPr eaLnBrk="1" hangingPunct="1"/>
            <a:r>
              <a:rPr lang="en-US" sz="2200" b="1" dirty="0" smtClean="0">
                <a:solidFill>
                  <a:schemeClr val="bg2">
                    <a:lumMod val="50000"/>
                  </a:schemeClr>
                </a:solidFill>
                <a:latin typeface="Arial" charset="0"/>
              </a:rPr>
              <a:t>Early Release Conferences are:</a:t>
            </a:r>
          </a:p>
          <a:p>
            <a:pPr eaLnBrk="1" hangingPunct="1">
              <a:buFont typeface="Wingdings" pitchFamily="2" charset="2"/>
              <a:buNone/>
            </a:pPr>
            <a:r>
              <a:rPr lang="en-US" sz="2200" b="1" dirty="0" smtClean="0">
                <a:solidFill>
                  <a:schemeClr val="bg2">
                    <a:lumMod val="50000"/>
                  </a:schemeClr>
                </a:solidFill>
                <a:latin typeface="Arial" charset="0"/>
              </a:rPr>
              <a:t>September 25 and 26</a:t>
            </a:r>
            <a:endParaRPr lang="en-US" sz="2200" b="1" baseline="30000" dirty="0" smtClean="0">
              <a:solidFill>
                <a:schemeClr val="bg2">
                  <a:lumMod val="50000"/>
                </a:schemeClr>
              </a:solidFill>
              <a:latin typeface="Arial" charset="0"/>
            </a:endParaRPr>
          </a:p>
          <a:p>
            <a:pPr eaLnBrk="1" hangingPunct="1">
              <a:buFont typeface="Wingdings" pitchFamily="2" charset="2"/>
              <a:buNone/>
            </a:pPr>
            <a:r>
              <a:rPr lang="en-US" sz="2200" b="1" dirty="0" smtClean="0">
                <a:solidFill>
                  <a:schemeClr val="bg2">
                    <a:lumMod val="50000"/>
                  </a:schemeClr>
                </a:solidFill>
                <a:latin typeface="Arial" charset="0"/>
              </a:rPr>
              <a:t>During parent conferences your child’s progress will be discussed.</a:t>
            </a:r>
          </a:p>
          <a:p>
            <a:pPr eaLnBrk="1" hangingPunct="1">
              <a:buFont typeface="Wingdings" pitchFamily="2" charset="2"/>
              <a:buNone/>
            </a:pPr>
            <a:endParaRPr lang="en-US" sz="2200" b="1" dirty="0" smtClean="0">
              <a:solidFill>
                <a:schemeClr val="bg2">
                  <a:lumMod val="50000"/>
                </a:schemeClr>
              </a:solidFill>
              <a:latin typeface="Arial" charset="0"/>
            </a:endParaRPr>
          </a:p>
          <a:p>
            <a:pPr eaLnBrk="1" hangingPunct="1">
              <a:buFont typeface="Wingdings" pitchFamily="2" charset="2"/>
              <a:buNone/>
            </a:pPr>
            <a:r>
              <a:rPr lang="en-US" sz="2200" b="1" dirty="0" smtClean="0">
                <a:solidFill>
                  <a:schemeClr val="bg2">
                    <a:lumMod val="50000"/>
                  </a:schemeClr>
                </a:solidFill>
                <a:latin typeface="Arial" charset="0"/>
              </a:rPr>
              <a:t>I can be reached during school hours at: (770) 476-2241</a:t>
            </a:r>
          </a:p>
          <a:p>
            <a:pPr eaLnBrk="1" hangingPunct="1">
              <a:buFont typeface="Wingdings" pitchFamily="2" charset="2"/>
              <a:buNone/>
            </a:pPr>
            <a:r>
              <a:rPr lang="en-US" sz="2200" b="1" dirty="0" smtClean="0">
                <a:solidFill>
                  <a:schemeClr val="bg2">
                    <a:lumMod val="50000"/>
                  </a:schemeClr>
                </a:solidFill>
                <a:latin typeface="Arial" charset="0"/>
              </a:rPr>
              <a:t>The best way to reach me is email:  </a:t>
            </a:r>
          </a:p>
          <a:p>
            <a:pPr eaLnBrk="1" hangingPunct="1">
              <a:buFont typeface="Wingdings" pitchFamily="2" charset="2"/>
              <a:buNone/>
            </a:pPr>
            <a:r>
              <a:rPr lang="en-US" sz="2200" b="1" i="1" dirty="0" smtClean="0">
                <a:solidFill>
                  <a:schemeClr val="bg2">
                    <a:lumMod val="50000"/>
                  </a:schemeClr>
                </a:solidFill>
                <a:latin typeface="Arial" charset="0"/>
              </a:rPr>
              <a:t>Casey_Nestor</a:t>
            </a:r>
            <a:r>
              <a:rPr lang="en-US" sz="2200" b="1" i="1" dirty="0" smtClean="0">
                <a:solidFill>
                  <a:schemeClr val="bg2">
                    <a:lumMod val="50000"/>
                  </a:schemeClr>
                </a:solidFill>
                <a:latin typeface="Arial" charset="0"/>
                <a:hlinkClick r:id="rId3"/>
              </a:rPr>
              <a:t>@gwinnett.k12.ga.us</a:t>
            </a:r>
            <a:endParaRPr lang="en-US" sz="2200" b="1" i="1" dirty="0" smtClean="0">
              <a:solidFill>
                <a:schemeClr val="bg2">
                  <a:lumMod val="50000"/>
                </a:schemeClr>
              </a:solidFill>
              <a:latin typeface="Arial" charset="0"/>
            </a:endParaRPr>
          </a:p>
          <a:p>
            <a:pPr eaLnBrk="1" hangingPunct="1">
              <a:buFont typeface="Wingdings" pitchFamily="2" charset="2"/>
              <a:buNone/>
            </a:pPr>
            <a:r>
              <a:rPr lang="en-US" sz="2200" b="1" u="sng" dirty="0" smtClean="0">
                <a:solidFill>
                  <a:schemeClr val="bg2">
                    <a:lumMod val="50000"/>
                  </a:schemeClr>
                </a:solidFill>
                <a:latin typeface="Arial" charset="0"/>
              </a:rPr>
              <a:t>The best form of communication is email</a:t>
            </a:r>
            <a:r>
              <a:rPr lang="en-US" sz="2200" b="1" dirty="0" smtClean="0">
                <a:solidFill>
                  <a:schemeClr val="bg2">
                    <a:lumMod val="50000"/>
                  </a:schemeClr>
                </a:solidFill>
                <a:latin typeface="Arial" charset="0"/>
              </a:rPr>
              <a:t>.  Please provide me with an email address if you haven’t already</a:t>
            </a:r>
            <a:r>
              <a:rPr lang="en-US" sz="2200" b="1" dirty="0" smtClean="0">
                <a:solidFill>
                  <a:schemeClr val="bg2">
                    <a:lumMod val="75000"/>
                  </a:schemeClr>
                </a:solidFill>
                <a:latin typeface="Arial" charset="0"/>
              </a:rPr>
              <a:t>.</a:t>
            </a:r>
          </a:p>
          <a:p>
            <a:pPr eaLnBrk="1" hangingPunct="1">
              <a:buFont typeface="Wingdings" pitchFamily="2" charset="2"/>
              <a:buNone/>
            </a:pPr>
            <a:endParaRPr lang="en-US" sz="2200" b="1" dirty="0">
              <a:solidFill>
                <a:schemeClr val="bg2">
                  <a:lumMod val="75000"/>
                </a:schemeClr>
              </a:solidFill>
              <a:latin typeface="Arial" charset="0"/>
            </a:endParaRPr>
          </a:p>
          <a:p>
            <a:pPr algn="ctr" eaLnBrk="1" hangingPunct="1">
              <a:buFont typeface="Wingdings" pitchFamily="2" charset="2"/>
              <a:buNone/>
            </a:pPr>
            <a:r>
              <a:rPr lang="en-US" sz="2200" b="1" dirty="0" smtClean="0">
                <a:solidFill>
                  <a:schemeClr val="bg2">
                    <a:lumMod val="25000"/>
                  </a:schemeClr>
                </a:solidFill>
                <a:latin typeface="Arial" charset="0"/>
              </a:rPr>
              <a:t>www.nestor3.weebly.com</a:t>
            </a:r>
          </a:p>
        </p:txBody>
      </p:sp>
    </p:spTree>
  </p:cSld>
  <p:clrMapOvr>
    <a:masterClrMapping/>
  </p:clrMapOvr>
  <p:transition spd="slow">
    <p:cut/>
    <p:sndAc>
      <p:stSnd>
        <p:snd r:embed="rId2" name="projctor.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6"/>
          <p:cNvSpPr>
            <a:spLocks noGrp="1" noChangeArrowheads="1"/>
          </p:cNvSpPr>
          <p:nvPr>
            <p:ph type="title"/>
          </p:nvPr>
        </p:nvSpPr>
        <p:spPr>
          <a:xfrm>
            <a:off x="457200" y="304800"/>
            <a:ext cx="8229600" cy="1100138"/>
          </a:xfrm>
        </p:spPr>
        <p:txBody>
          <a:bodyPr>
            <a:normAutofit/>
          </a:bodyPr>
          <a:lstStyle/>
          <a:p>
            <a:pPr eaLnBrk="1" hangingPunct="1"/>
            <a:r>
              <a:rPr lang="en-US" sz="4000" b="1" dirty="0" smtClean="0">
                <a:solidFill>
                  <a:schemeClr val="bg2">
                    <a:lumMod val="25000"/>
                  </a:schemeClr>
                </a:solidFill>
                <a:latin typeface="Arial" charset="0"/>
              </a:rPr>
              <a:t>About Me</a:t>
            </a:r>
          </a:p>
        </p:txBody>
      </p:sp>
      <p:sp>
        <p:nvSpPr>
          <p:cNvPr id="14338" name="Date Placeholder 3"/>
          <p:cNvSpPr>
            <a:spLocks noGrp="1"/>
          </p:cNvSpPr>
          <p:nvPr>
            <p:ph type="dt" sz="half" idx="10"/>
          </p:nvPr>
        </p:nvSpPr>
        <p:spPr>
          <a:noFill/>
        </p:spPr>
        <p:txBody>
          <a:bodyPr/>
          <a:lstStyle/>
          <a:p>
            <a:fld id="{A7F4A385-2082-4AB8-892D-6D6E038435B4}" type="datetime1">
              <a:rPr lang="en-US" smtClean="0"/>
              <a:pPr/>
              <a:t>8/15/2013</a:t>
            </a:fld>
            <a:endParaRPr lang="en-US" smtClean="0"/>
          </a:p>
        </p:txBody>
      </p:sp>
      <p:sp>
        <p:nvSpPr>
          <p:cNvPr id="14339" name="Slide Number Placeholder 5"/>
          <p:cNvSpPr>
            <a:spLocks noGrp="1"/>
          </p:cNvSpPr>
          <p:nvPr>
            <p:ph type="sldNum" sz="quarter" idx="12"/>
          </p:nvPr>
        </p:nvSpPr>
        <p:spPr>
          <a:noFill/>
        </p:spPr>
        <p:txBody>
          <a:bodyPr>
            <a:normAutofit fontScale="85000" lnSpcReduction="20000"/>
          </a:bodyPr>
          <a:lstStyle/>
          <a:p>
            <a:fld id="{568DA436-4B61-458F-9080-D4473158836F}" type="slidenum">
              <a:rPr lang="en-US" smtClean="0"/>
              <a:pPr/>
              <a:t>2</a:t>
            </a:fld>
            <a:endParaRPr lang="en-US" smtClean="0"/>
          </a:p>
        </p:txBody>
      </p:sp>
      <p:sp>
        <p:nvSpPr>
          <p:cNvPr id="14341" name="Rectangle 7"/>
          <p:cNvSpPr>
            <a:spLocks noGrp="1" noChangeArrowheads="1"/>
          </p:cNvSpPr>
          <p:nvPr>
            <p:ph sz="quarter" idx="1"/>
          </p:nvPr>
        </p:nvSpPr>
        <p:spPr>
          <a:xfrm>
            <a:off x="533400" y="1600200"/>
            <a:ext cx="7924800" cy="5105400"/>
          </a:xfrm>
        </p:spPr>
        <p:txBody>
          <a:bodyPr>
            <a:normAutofit fontScale="92500" lnSpcReduction="10000"/>
          </a:bodyPr>
          <a:lstStyle/>
          <a:p>
            <a:pPr eaLnBrk="1" hangingPunct="1">
              <a:lnSpc>
                <a:spcPct val="90000"/>
              </a:lnSpc>
            </a:pPr>
            <a:r>
              <a:rPr lang="en-US" sz="2400" b="1" dirty="0" smtClean="0">
                <a:solidFill>
                  <a:schemeClr val="bg2">
                    <a:lumMod val="50000"/>
                  </a:schemeClr>
                </a:solidFill>
                <a:latin typeface="Arial" charset="0"/>
              </a:rPr>
              <a:t>Born: Brevard, North Carolina                                        on September 10</a:t>
            </a:r>
          </a:p>
          <a:p>
            <a:pPr eaLnBrk="1" hangingPunct="1">
              <a:lnSpc>
                <a:spcPct val="90000"/>
              </a:lnSpc>
            </a:pPr>
            <a:r>
              <a:rPr lang="en-US" sz="2400" b="1" dirty="0" smtClean="0">
                <a:solidFill>
                  <a:schemeClr val="bg2">
                    <a:lumMod val="50000"/>
                  </a:schemeClr>
                </a:solidFill>
                <a:latin typeface="Arial" charset="0"/>
              </a:rPr>
              <a:t>Grew up in Lawrenceville, </a:t>
            </a:r>
            <a:r>
              <a:rPr lang="en-US" sz="2400" b="1" dirty="0" err="1" smtClean="0">
                <a:solidFill>
                  <a:schemeClr val="bg2">
                    <a:lumMod val="50000"/>
                  </a:schemeClr>
                </a:solidFill>
                <a:latin typeface="Arial" charset="0"/>
              </a:rPr>
              <a:t>Ga</a:t>
            </a:r>
            <a:endParaRPr lang="en-US" sz="2400" b="1" dirty="0" smtClean="0">
              <a:solidFill>
                <a:schemeClr val="bg2">
                  <a:lumMod val="50000"/>
                </a:schemeClr>
              </a:solidFill>
              <a:latin typeface="Arial" charset="0"/>
            </a:endParaRPr>
          </a:p>
          <a:p>
            <a:pPr eaLnBrk="1" hangingPunct="1">
              <a:lnSpc>
                <a:spcPct val="90000"/>
              </a:lnSpc>
            </a:pPr>
            <a:r>
              <a:rPr lang="en-US" sz="2400" b="1" dirty="0" smtClean="0">
                <a:solidFill>
                  <a:schemeClr val="bg2">
                    <a:lumMod val="50000"/>
                  </a:schemeClr>
                </a:solidFill>
                <a:latin typeface="Arial" charset="0"/>
              </a:rPr>
              <a:t>Went to school in Gwinnett                                          County from Kindergarten                                          through 12</a:t>
            </a:r>
            <a:r>
              <a:rPr lang="en-US" sz="2400" b="1" baseline="30000" dirty="0" smtClean="0">
                <a:solidFill>
                  <a:schemeClr val="bg2">
                    <a:lumMod val="50000"/>
                  </a:schemeClr>
                </a:solidFill>
                <a:latin typeface="Arial" charset="0"/>
              </a:rPr>
              <a:t>th</a:t>
            </a:r>
            <a:r>
              <a:rPr lang="en-US" sz="2400" b="1" dirty="0" smtClean="0">
                <a:solidFill>
                  <a:schemeClr val="bg2">
                    <a:lumMod val="50000"/>
                  </a:schemeClr>
                </a:solidFill>
                <a:latin typeface="Arial" charset="0"/>
              </a:rPr>
              <a:t> grade</a:t>
            </a:r>
          </a:p>
          <a:p>
            <a:pPr eaLnBrk="1" hangingPunct="1">
              <a:lnSpc>
                <a:spcPct val="90000"/>
              </a:lnSpc>
            </a:pPr>
            <a:r>
              <a:rPr lang="en-US" sz="2400" b="1" dirty="0" smtClean="0">
                <a:solidFill>
                  <a:schemeClr val="bg2">
                    <a:lumMod val="50000"/>
                  </a:schemeClr>
                </a:solidFill>
                <a:latin typeface="Arial" charset="0"/>
              </a:rPr>
              <a:t>Graduate of Collins Hill High School </a:t>
            </a:r>
          </a:p>
          <a:p>
            <a:pPr eaLnBrk="1" hangingPunct="1">
              <a:lnSpc>
                <a:spcPct val="90000"/>
              </a:lnSpc>
            </a:pPr>
            <a:r>
              <a:rPr lang="en-US" sz="2400" b="1" dirty="0" smtClean="0">
                <a:solidFill>
                  <a:schemeClr val="bg2">
                    <a:lumMod val="50000"/>
                  </a:schemeClr>
                </a:solidFill>
                <a:latin typeface="Arial" charset="0"/>
              </a:rPr>
              <a:t>Bachelors Degree in Early Childhood Education  with a math endorsement from The University of Georgia</a:t>
            </a:r>
          </a:p>
          <a:p>
            <a:pPr eaLnBrk="1" hangingPunct="1">
              <a:lnSpc>
                <a:spcPct val="90000"/>
              </a:lnSpc>
            </a:pPr>
            <a:r>
              <a:rPr lang="en-US" sz="2400" b="1" dirty="0" smtClean="0">
                <a:solidFill>
                  <a:schemeClr val="bg2">
                    <a:lumMod val="50000"/>
                  </a:schemeClr>
                </a:solidFill>
                <a:latin typeface="Arial" charset="0"/>
              </a:rPr>
              <a:t>We live in </a:t>
            </a:r>
            <a:r>
              <a:rPr lang="en-US" sz="2400" b="1" dirty="0" err="1" smtClean="0">
                <a:solidFill>
                  <a:schemeClr val="bg2">
                    <a:lumMod val="50000"/>
                  </a:schemeClr>
                </a:solidFill>
                <a:latin typeface="Arial" charset="0"/>
              </a:rPr>
              <a:t>Dacula</a:t>
            </a:r>
            <a:r>
              <a:rPr lang="en-US" sz="2400" b="1" dirty="0" smtClean="0">
                <a:solidFill>
                  <a:schemeClr val="bg2">
                    <a:lumMod val="50000"/>
                  </a:schemeClr>
                </a:solidFill>
                <a:latin typeface="Arial" charset="0"/>
              </a:rPr>
              <a:t>.</a:t>
            </a:r>
          </a:p>
          <a:p>
            <a:pPr eaLnBrk="1" hangingPunct="1">
              <a:lnSpc>
                <a:spcPct val="90000"/>
              </a:lnSpc>
            </a:pPr>
            <a:r>
              <a:rPr lang="en-US" sz="2400" b="1" dirty="0" smtClean="0">
                <a:solidFill>
                  <a:schemeClr val="bg2">
                    <a:lumMod val="50000"/>
                  </a:schemeClr>
                </a:solidFill>
                <a:latin typeface="Arial" charset="0"/>
              </a:rPr>
              <a:t>Mr. Nestor, our school counselor, is my husband and we just got a new puppy this summer</a:t>
            </a:r>
          </a:p>
          <a:p>
            <a:pPr eaLnBrk="1" hangingPunct="1">
              <a:lnSpc>
                <a:spcPct val="90000"/>
              </a:lnSpc>
            </a:pPr>
            <a:r>
              <a:rPr lang="en-US" sz="2400" b="1" dirty="0" smtClean="0">
                <a:solidFill>
                  <a:schemeClr val="bg2">
                    <a:lumMod val="50000"/>
                  </a:schemeClr>
                </a:solidFill>
                <a:latin typeface="Arial" charset="0"/>
              </a:rPr>
              <a:t>Hobbies:  spending time with family &amp; friends, reading, playing tennis, scrapbooking, cooking, and watching movies</a:t>
            </a:r>
          </a:p>
          <a:p>
            <a:pPr eaLnBrk="1" hangingPunct="1">
              <a:lnSpc>
                <a:spcPct val="90000"/>
              </a:lnSpc>
            </a:pPr>
            <a:endParaRPr lang="en-US" sz="2000" b="1" dirty="0" smtClean="0">
              <a:solidFill>
                <a:schemeClr val="bg2">
                  <a:lumMod val="50000"/>
                </a:schemeClr>
              </a:solidFill>
              <a:latin typeface="Arial"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799" y="228600"/>
            <a:ext cx="3495675" cy="303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cut/>
    <p:sndAc>
      <p:stSnd>
        <p:snd r:embed="rId2" name="projctor.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6"/>
          <p:cNvSpPr>
            <a:spLocks noGrp="1" noChangeArrowheads="1"/>
          </p:cNvSpPr>
          <p:nvPr>
            <p:ph type="title"/>
          </p:nvPr>
        </p:nvSpPr>
        <p:spPr>
          <a:xfrm>
            <a:off x="381000" y="228600"/>
            <a:ext cx="6096000" cy="1295400"/>
          </a:xfrm>
        </p:spPr>
        <p:txBody>
          <a:bodyPr>
            <a:noAutofit/>
          </a:bodyPr>
          <a:lstStyle/>
          <a:p>
            <a:pPr eaLnBrk="1" hangingPunct="1"/>
            <a:r>
              <a:rPr lang="en-US" sz="3600" b="1" dirty="0" smtClean="0">
                <a:solidFill>
                  <a:schemeClr val="bg2">
                    <a:lumMod val="25000"/>
                  </a:schemeClr>
                </a:solidFill>
                <a:latin typeface="Arial" charset="0"/>
              </a:rPr>
              <a:t>Who’s Who at Harris?</a:t>
            </a:r>
          </a:p>
        </p:txBody>
      </p:sp>
      <p:sp>
        <p:nvSpPr>
          <p:cNvPr id="15362" name="Date Placeholder 3"/>
          <p:cNvSpPr>
            <a:spLocks noGrp="1"/>
          </p:cNvSpPr>
          <p:nvPr>
            <p:ph type="dt" sz="half" idx="10"/>
          </p:nvPr>
        </p:nvSpPr>
        <p:spPr>
          <a:noFill/>
        </p:spPr>
        <p:txBody>
          <a:bodyPr/>
          <a:lstStyle/>
          <a:p>
            <a:fld id="{EB1A5B57-D2E1-4088-8D7C-60D7C8511E73}" type="datetime1">
              <a:rPr lang="en-US" smtClean="0"/>
              <a:pPr/>
              <a:t>8/15/2013</a:t>
            </a:fld>
            <a:endParaRPr lang="en-US" smtClean="0"/>
          </a:p>
        </p:txBody>
      </p:sp>
      <p:sp>
        <p:nvSpPr>
          <p:cNvPr id="15363" name="Slide Number Placeholder 5"/>
          <p:cNvSpPr>
            <a:spLocks noGrp="1"/>
          </p:cNvSpPr>
          <p:nvPr>
            <p:ph type="sldNum" sz="quarter" idx="12"/>
          </p:nvPr>
        </p:nvSpPr>
        <p:spPr>
          <a:noFill/>
        </p:spPr>
        <p:txBody>
          <a:bodyPr>
            <a:normAutofit fontScale="85000" lnSpcReduction="20000"/>
          </a:bodyPr>
          <a:lstStyle/>
          <a:p>
            <a:fld id="{A01F9AEA-F274-45A2-88BD-B3698C61168A}" type="slidenum">
              <a:rPr lang="en-US" smtClean="0"/>
              <a:pPr/>
              <a:t>3</a:t>
            </a:fld>
            <a:endParaRPr lang="en-US" smtClean="0"/>
          </a:p>
        </p:txBody>
      </p:sp>
      <p:sp>
        <p:nvSpPr>
          <p:cNvPr id="15365" name="Rectangle 7"/>
          <p:cNvSpPr>
            <a:spLocks noGrp="1" noChangeArrowheads="1"/>
          </p:cNvSpPr>
          <p:nvPr>
            <p:ph sz="quarter" idx="1"/>
          </p:nvPr>
        </p:nvSpPr>
        <p:spPr>
          <a:xfrm>
            <a:off x="609600" y="1600200"/>
            <a:ext cx="8153400" cy="4876800"/>
          </a:xfrm>
        </p:spPr>
        <p:txBody>
          <a:bodyPr/>
          <a:lstStyle/>
          <a:p>
            <a:pPr algn="ctr" eaLnBrk="1" hangingPunct="1"/>
            <a:endParaRPr lang="en-US" sz="1800" dirty="0" smtClean="0"/>
          </a:p>
          <a:p>
            <a:pPr eaLnBrk="1" hangingPunct="1"/>
            <a:r>
              <a:rPr lang="en-US" sz="2400" b="1" dirty="0" smtClean="0">
                <a:solidFill>
                  <a:schemeClr val="bg2">
                    <a:lumMod val="50000"/>
                  </a:schemeClr>
                </a:solidFill>
                <a:latin typeface="Arial" charset="0"/>
              </a:rPr>
              <a:t>Principal -  Dr. </a:t>
            </a:r>
            <a:r>
              <a:rPr lang="en-US" sz="2400" b="1" dirty="0" err="1" smtClean="0">
                <a:solidFill>
                  <a:schemeClr val="bg2">
                    <a:lumMod val="50000"/>
                  </a:schemeClr>
                </a:solidFill>
                <a:latin typeface="Arial" charset="0"/>
              </a:rPr>
              <a:t>Lauri</a:t>
            </a:r>
            <a:r>
              <a:rPr lang="en-US" sz="2400" b="1" dirty="0" smtClean="0">
                <a:solidFill>
                  <a:schemeClr val="bg2">
                    <a:lumMod val="50000"/>
                  </a:schemeClr>
                </a:solidFill>
                <a:latin typeface="Arial" charset="0"/>
              </a:rPr>
              <a:t> Burton</a:t>
            </a:r>
          </a:p>
          <a:p>
            <a:pPr eaLnBrk="1" hangingPunct="1"/>
            <a:r>
              <a:rPr lang="en-US" sz="2400" b="1" dirty="0" smtClean="0">
                <a:solidFill>
                  <a:schemeClr val="bg2">
                    <a:lumMod val="50000"/>
                  </a:schemeClr>
                </a:solidFill>
                <a:latin typeface="Arial" charset="0"/>
              </a:rPr>
              <a:t>Assistant Principals – Elise Sheppard, Wendy Leo, Lynn-Dee Farmer</a:t>
            </a:r>
          </a:p>
          <a:p>
            <a:pPr eaLnBrk="1" hangingPunct="1"/>
            <a:r>
              <a:rPr lang="en-US" sz="2400" b="1" dirty="0" smtClean="0">
                <a:solidFill>
                  <a:schemeClr val="bg2">
                    <a:lumMod val="50000"/>
                  </a:schemeClr>
                </a:solidFill>
                <a:latin typeface="Arial" charset="0"/>
              </a:rPr>
              <a:t>Focus Reading and Math Teacher- Faye Edwards</a:t>
            </a:r>
          </a:p>
          <a:p>
            <a:pPr eaLnBrk="1" hangingPunct="1"/>
            <a:r>
              <a:rPr lang="en-US" sz="2400" b="1" dirty="0" smtClean="0">
                <a:solidFill>
                  <a:schemeClr val="bg2">
                    <a:lumMod val="50000"/>
                  </a:schemeClr>
                </a:solidFill>
                <a:latin typeface="Arial" charset="0"/>
              </a:rPr>
              <a:t>Counselor – Sean Nestor</a:t>
            </a:r>
          </a:p>
          <a:p>
            <a:pPr eaLnBrk="1" hangingPunct="1"/>
            <a:r>
              <a:rPr lang="en-US" sz="2400" b="1" dirty="0" smtClean="0">
                <a:solidFill>
                  <a:schemeClr val="bg2">
                    <a:lumMod val="50000"/>
                  </a:schemeClr>
                </a:solidFill>
                <a:latin typeface="Arial" charset="0"/>
              </a:rPr>
              <a:t>Third Grade Teachers:  Carrie Rice, Casey Nestor, Marlene </a:t>
            </a:r>
            <a:r>
              <a:rPr lang="en-US" sz="2400" b="1" dirty="0" err="1" smtClean="0">
                <a:solidFill>
                  <a:schemeClr val="bg2">
                    <a:lumMod val="50000"/>
                  </a:schemeClr>
                </a:solidFill>
                <a:latin typeface="Arial" charset="0"/>
              </a:rPr>
              <a:t>Botts</a:t>
            </a:r>
            <a:r>
              <a:rPr lang="en-US" sz="2400" b="1" dirty="0" smtClean="0">
                <a:solidFill>
                  <a:schemeClr val="bg2">
                    <a:lumMod val="50000"/>
                  </a:schemeClr>
                </a:solidFill>
                <a:latin typeface="Arial" charset="0"/>
              </a:rPr>
              <a:t>, Cheryl Walters, Inna </a:t>
            </a:r>
            <a:r>
              <a:rPr lang="en-US" sz="2400" b="1" dirty="0" err="1" smtClean="0">
                <a:solidFill>
                  <a:schemeClr val="bg2">
                    <a:lumMod val="50000"/>
                  </a:schemeClr>
                </a:solidFill>
                <a:latin typeface="Arial" charset="0"/>
              </a:rPr>
              <a:t>Nakonechnyy</a:t>
            </a:r>
            <a:endParaRPr lang="en-US" sz="2400" b="1" dirty="0" smtClean="0">
              <a:solidFill>
                <a:schemeClr val="bg2">
                  <a:lumMod val="50000"/>
                </a:schemeClr>
              </a:solidFill>
              <a:latin typeface="Arial" charset="0"/>
            </a:endParaRPr>
          </a:p>
          <a:p>
            <a:pPr algn="ctr" eaLnBrk="1" hangingPunct="1">
              <a:buFont typeface="Wingdings" pitchFamily="2" charset="2"/>
              <a:buNone/>
            </a:pPr>
            <a:endParaRPr lang="en-US" sz="2000" b="1" dirty="0" smtClean="0">
              <a:latin typeface="Arial"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317667">
            <a:off x="1498162" y="5283638"/>
            <a:ext cx="1371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descr="http://www.tattoosales.com/Tattooimages/272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9763">
            <a:off x="6766694" y="158984"/>
            <a:ext cx="918365" cy="918366"/>
          </a:xfrm>
          <a:prstGeom prst="rect">
            <a:avLst/>
          </a:prstGeom>
          <a:extLst>
            <a:ext uri="{909E8E84-426E-40DD-AFC4-6F175D3DCCD1}">
              <a14:hiddenFill xmlns:a14="http://schemas.microsoft.com/office/drawing/2010/main">
                <a:solidFill>
                  <a:srgbClr val="FFFFFF"/>
                </a:solidFill>
              </a14:hiddenFill>
            </a:ext>
          </a:extLst>
        </p:spPr>
      </p:pic>
    </p:spTree>
  </p:cSld>
  <p:clrMapOvr>
    <a:masterClrMapping/>
  </p:clrMapOvr>
  <p:transition spd="slow">
    <p:cut/>
    <p:sndAc>
      <p:stSnd>
        <p:snd r:embed="rId2" name="projctor.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6"/>
          <p:cNvSpPr>
            <a:spLocks noGrp="1" noChangeArrowheads="1"/>
          </p:cNvSpPr>
          <p:nvPr>
            <p:ph type="title"/>
          </p:nvPr>
        </p:nvSpPr>
        <p:spPr>
          <a:xfrm>
            <a:off x="685800" y="152400"/>
            <a:ext cx="5791200" cy="1216025"/>
          </a:xfrm>
        </p:spPr>
        <p:txBody>
          <a:bodyPr/>
          <a:lstStyle/>
          <a:p>
            <a:pPr eaLnBrk="1" hangingPunct="1"/>
            <a:r>
              <a:rPr lang="en-US" sz="4000" b="1" dirty="0" smtClean="0">
                <a:solidFill>
                  <a:schemeClr val="bg2">
                    <a:lumMod val="25000"/>
                  </a:schemeClr>
                </a:solidFill>
                <a:latin typeface="Arial" charset="0"/>
              </a:rPr>
              <a:t>School Hours</a:t>
            </a:r>
          </a:p>
        </p:txBody>
      </p:sp>
      <p:sp>
        <p:nvSpPr>
          <p:cNvPr id="16386" name="Date Placeholder 3"/>
          <p:cNvSpPr>
            <a:spLocks noGrp="1"/>
          </p:cNvSpPr>
          <p:nvPr>
            <p:ph type="dt" sz="half" idx="10"/>
          </p:nvPr>
        </p:nvSpPr>
        <p:spPr>
          <a:noFill/>
        </p:spPr>
        <p:txBody>
          <a:bodyPr/>
          <a:lstStyle/>
          <a:p>
            <a:fld id="{5D2445A4-113C-48B9-9FA8-5261243AFEFC}" type="datetime1">
              <a:rPr lang="en-US" smtClean="0"/>
              <a:pPr/>
              <a:t>8/15/2013</a:t>
            </a:fld>
            <a:endParaRPr lang="en-US" smtClean="0"/>
          </a:p>
        </p:txBody>
      </p:sp>
      <p:sp>
        <p:nvSpPr>
          <p:cNvPr id="16387" name="Slide Number Placeholder 5"/>
          <p:cNvSpPr>
            <a:spLocks noGrp="1"/>
          </p:cNvSpPr>
          <p:nvPr>
            <p:ph type="sldNum" sz="quarter" idx="12"/>
          </p:nvPr>
        </p:nvSpPr>
        <p:spPr>
          <a:noFill/>
        </p:spPr>
        <p:txBody>
          <a:bodyPr>
            <a:normAutofit fontScale="85000" lnSpcReduction="20000"/>
          </a:bodyPr>
          <a:lstStyle/>
          <a:p>
            <a:fld id="{D66794F5-7B95-49B1-835C-D235DBDDC7F8}" type="slidenum">
              <a:rPr lang="en-US" smtClean="0"/>
              <a:pPr/>
              <a:t>4</a:t>
            </a:fld>
            <a:endParaRPr lang="en-US" smtClean="0"/>
          </a:p>
        </p:txBody>
      </p:sp>
      <p:sp>
        <p:nvSpPr>
          <p:cNvPr id="16389" name="Rectangle 7"/>
          <p:cNvSpPr>
            <a:spLocks noGrp="1" noChangeArrowheads="1"/>
          </p:cNvSpPr>
          <p:nvPr>
            <p:ph sz="quarter" idx="1"/>
          </p:nvPr>
        </p:nvSpPr>
        <p:spPr>
          <a:xfrm>
            <a:off x="457200" y="1524000"/>
            <a:ext cx="8686800" cy="5334000"/>
          </a:xfrm>
        </p:spPr>
        <p:txBody>
          <a:bodyPr/>
          <a:lstStyle/>
          <a:p>
            <a:pPr eaLnBrk="1" hangingPunct="1">
              <a:lnSpc>
                <a:spcPct val="90000"/>
              </a:lnSpc>
            </a:pPr>
            <a:endParaRPr lang="en-US" sz="1800" dirty="0" smtClean="0"/>
          </a:p>
          <a:p>
            <a:pPr eaLnBrk="1" hangingPunct="1">
              <a:lnSpc>
                <a:spcPct val="90000"/>
              </a:lnSpc>
            </a:pPr>
            <a:r>
              <a:rPr lang="en-US" sz="2400" b="1" dirty="0" smtClean="0">
                <a:solidFill>
                  <a:schemeClr val="bg2">
                    <a:lumMod val="50000"/>
                  </a:schemeClr>
                </a:solidFill>
                <a:latin typeface="Arial" charset="0"/>
              </a:rPr>
              <a:t>Each school day begins at 8:50 and ends at 3:20 p.m.</a:t>
            </a:r>
          </a:p>
          <a:p>
            <a:pPr eaLnBrk="1" hangingPunct="1">
              <a:lnSpc>
                <a:spcPct val="90000"/>
              </a:lnSpc>
              <a:buFont typeface="Wingdings" pitchFamily="2" charset="2"/>
              <a:buNone/>
            </a:pPr>
            <a:endParaRPr lang="en-US" sz="2400" b="1" dirty="0" smtClean="0">
              <a:solidFill>
                <a:schemeClr val="bg2">
                  <a:lumMod val="50000"/>
                </a:schemeClr>
              </a:solidFill>
              <a:latin typeface="Arial" charset="0"/>
            </a:endParaRPr>
          </a:p>
          <a:p>
            <a:pPr eaLnBrk="1" hangingPunct="1">
              <a:lnSpc>
                <a:spcPct val="90000"/>
              </a:lnSpc>
            </a:pPr>
            <a:r>
              <a:rPr lang="en-US" sz="2400" b="1" dirty="0" smtClean="0">
                <a:solidFill>
                  <a:schemeClr val="bg2">
                    <a:lumMod val="50000"/>
                  </a:schemeClr>
                </a:solidFill>
                <a:latin typeface="Arial" charset="0"/>
              </a:rPr>
              <a:t>If your child comes to school before the first morning bell at 8:20, they will need to go to the front entrance area.</a:t>
            </a:r>
          </a:p>
          <a:p>
            <a:pPr eaLnBrk="1" hangingPunct="1">
              <a:lnSpc>
                <a:spcPct val="90000"/>
              </a:lnSpc>
              <a:buFont typeface="Wingdings" pitchFamily="2" charset="2"/>
              <a:buNone/>
            </a:pPr>
            <a:endParaRPr lang="en-US" sz="2400" b="1" dirty="0" smtClean="0">
              <a:solidFill>
                <a:schemeClr val="bg2">
                  <a:lumMod val="50000"/>
                </a:schemeClr>
              </a:solidFill>
              <a:latin typeface="Arial" charset="0"/>
            </a:endParaRPr>
          </a:p>
          <a:p>
            <a:pPr eaLnBrk="1" hangingPunct="1">
              <a:lnSpc>
                <a:spcPct val="90000"/>
              </a:lnSpc>
            </a:pPr>
            <a:r>
              <a:rPr lang="en-US" sz="2400" b="1" dirty="0" smtClean="0">
                <a:solidFill>
                  <a:schemeClr val="bg2">
                    <a:lumMod val="50000"/>
                  </a:schemeClr>
                </a:solidFill>
                <a:latin typeface="Arial" charset="0"/>
              </a:rPr>
              <a:t>The State of Georgia is focusing efforts on unexcused absences from school.  Please have your child attend school daily and be on time.</a:t>
            </a:r>
          </a:p>
        </p:txBody>
      </p:sp>
    </p:spTree>
  </p:cSld>
  <p:clrMapOvr>
    <a:masterClrMapping/>
  </p:clrMapOvr>
  <p:transition spd="slow">
    <p:cut/>
    <p:sndAc>
      <p:stSnd>
        <p:snd r:embed="rId2" name="projctor.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half" idx="10"/>
          </p:nvPr>
        </p:nvSpPr>
        <p:spPr>
          <a:noFill/>
        </p:spPr>
        <p:txBody>
          <a:bodyPr/>
          <a:lstStyle/>
          <a:p>
            <a:fld id="{0681A0FE-4550-406D-9390-A37E5543C49A}" type="datetime1">
              <a:rPr lang="en-US" smtClean="0"/>
              <a:pPr/>
              <a:t>8/15/2013</a:t>
            </a:fld>
            <a:endParaRPr lang="en-US" smtClean="0"/>
          </a:p>
        </p:txBody>
      </p:sp>
      <p:sp>
        <p:nvSpPr>
          <p:cNvPr id="17411" name="Slide Number Placeholder 5"/>
          <p:cNvSpPr>
            <a:spLocks noGrp="1"/>
          </p:cNvSpPr>
          <p:nvPr>
            <p:ph type="sldNum" sz="quarter" idx="12"/>
          </p:nvPr>
        </p:nvSpPr>
        <p:spPr>
          <a:noFill/>
        </p:spPr>
        <p:txBody>
          <a:bodyPr>
            <a:normAutofit fontScale="85000" lnSpcReduction="20000"/>
          </a:bodyPr>
          <a:lstStyle/>
          <a:p>
            <a:fld id="{EE14E35E-BDD5-4707-BDF8-509183592677}" type="slidenum">
              <a:rPr lang="en-US" smtClean="0"/>
              <a:pPr/>
              <a:t>5</a:t>
            </a:fld>
            <a:endParaRPr lang="en-US" smtClean="0"/>
          </a:p>
        </p:txBody>
      </p:sp>
      <p:sp>
        <p:nvSpPr>
          <p:cNvPr id="17413" name="Rectangle 5"/>
          <p:cNvSpPr>
            <a:spLocks noGrp="1" noChangeArrowheads="1"/>
          </p:cNvSpPr>
          <p:nvPr>
            <p:ph sz="quarter" idx="1"/>
          </p:nvPr>
        </p:nvSpPr>
        <p:spPr>
          <a:xfrm>
            <a:off x="381000" y="1600200"/>
            <a:ext cx="8305800" cy="4525963"/>
          </a:xfrm>
          <a:noFill/>
        </p:spPr>
        <p:txBody>
          <a:bodyPr>
            <a:normAutofit/>
          </a:bodyPr>
          <a:lstStyle/>
          <a:p>
            <a:pPr marL="609600" indent="-609600" eaLnBrk="1" hangingPunct="1">
              <a:lnSpc>
                <a:spcPct val="80000"/>
              </a:lnSpc>
              <a:buFont typeface="Wingdings" pitchFamily="2" charset="2"/>
              <a:buNone/>
            </a:pPr>
            <a:r>
              <a:rPr lang="en-US" sz="2800" b="1" dirty="0" smtClean="0">
                <a:solidFill>
                  <a:schemeClr val="bg2">
                    <a:lumMod val="50000"/>
                  </a:schemeClr>
                </a:solidFill>
              </a:rPr>
              <a:t>Absences will not penalize student grades if the following conditions are met:</a:t>
            </a:r>
          </a:p>
          <a:p>
            <a:pPr marL="609600" indent="-609600" eaLnBrk="1" hangingPunct="1">
              <a:lnSpc>
                <a:spcPct val="80000"/>
              </a:lnSpc>
              <a:buNone/>
            </a:pPr>
            <a:endParaRPr lang="en-US" sz="2400" dirty="0" smtClean="0">
              <a:solidFill>
                <a:schemeClr val="bg2">
                  <a:lumMod val="50000"/>
                </a:schemeClr>
              </a:solidFill>
            </a:endParaRPr>
          </a:p>
          <a:p>
            <a:pPr marL="609600" indent="-609600" eaLnBrk="1" hangingPunct="1">
              <a:lnSpc>
                <a:spcPct val="80000"/>
              </a:lnSpc>
            </a:pPr>
            <a:r>
              <a:rPr lang="en-US" sz="2400" b="1" dirty="0" smtClean="0">
                <a:solidFill>
                  <a:schemeClr val="bg2">
                    <a:lumMod val="50000"/>
                  </a:schemeClr>
                </a:solidFill>
              </a:rPr>
              <a:t>Absences are justified and validated for excused reasons.</a:t>
            </a:r>
          </a:p>
          <a:p>
            <a:pPr marL="609600" indent="-609600" eaLnBrk="1" hangingPunct="1">
              <a:lnSpc>
                <a:spcPct val="80000"/>
              </a:lnSpc>
            </a:pPr>
            <a:r>
              <a:rPr lang="en-US" sz="2400" b="1" dirty="0" smtClean="0">
                <a:solidFill>
                  <a:schemeClr val="bg2">
                    <a:lumMod val="50000"/>
                  </a:schemeClr>
                </a:solidFill>
              </a:rPr>
              <a:t>Make-up work for all absences is completed satisfactorily.</a:t>
            </a:r>
          </a:p>
          <a:p>
            <a:pPr marL="609600" indent="-609600" eaLnBrk="1" hangingPunct="1">
              <a:lnSpc>
                <a:spcPct val="80000"/>
              </a:lnSpc>
            </a:pPr>
            <a:r>
              <a:rPr lang="en-US" sz="2400" b="1" dirty="0" smtClean="0">
                <a:solidFill>
                  <a:schemeClr val="bg2">
                    <a:lumMod val="50000"/>
                  </a:schemeClr>
                </a:solidFill>
              </a:rPr>
              <a:t> (Although an absence may be considered “unexcused”,</a:t>
            </a:r>
          </a:p>
          <a:p>
            <a:pPr marL="609600" indent="-609600" eaLnBrk="1" hangingPunct="1">
              <a:lnSpc>
                <a:spcPct val="80000"/>
              </a:lnSpc>
              <a:buFont typeface="Wingdings" pitchFamily="2" charset="2"/>
              <a:buNone/>
            </a:pPr>
            <a:r>
              <a:rPr lang="en-US" sz="2400" b="1" dirty="0" smtClean="0">
                <a:solidFill>
                  <a:schemeClr val="bg2">
                    <a:lumMod val="50000"/>
                  </a:schemeClr>
                </a:solidFill>
              </a:rPr>
              <a:t>	   make-up work for approved prearranged absences will    </a:t>
            </a:r>
          </a:p>
          <a:p>
            <a:pPr marL="609600" indent="-609600" eaLnBrk="1" hangingPunct="1">
              <a:lnSpc>
                <a:spcPct val="80000"/>
              </a:lnSpc>
              <a:buFont typeface="Wingdings" pitchFamily="2" charset="2"/>
              <a:buNone/>
            </a:pPr>
            <a:r>
              <a:rPr lang="en-US" sz="2400" b="1" dirty="0" smtClean="0">
                <a:solidFill>
                  <a:schemeClr val="bg2">
                    <a:lumMod val="50000"/>
                  </a:schemeClr>
                </a:solidFill>
              </a:rPr>
              <a:t>           be permitted. Please note that vacations are NOT   </a:t>
            </a:r>
          </a:p>
          <a:p>
            <a:pPr marL="609600" indent="-609600" eaLnBrk="1" hangingPunct="1">
              <a:lnSpc>
                <a:spcPct val="80000"/>
              </a:lnSpc>
              <a:buFont typeface="Wingdings" pitchFamily="2" charset="2"/>
              <a:buNone/>
            </a:pPr>
            <a:r>
              <a:rPr lang="en-US" sz="2400" b="1" dirty="0" smtClean="0">
                <a:solidFill>
                  <a:schemeClr val="bg2">
                    <a:lumMod val="50000"/>
                  </a:schemeClr>
                </a:solidFill>
              </a:rPr>
              <a:t>           excused absences!)</a:t>
            </a:r>
          </a:p>
          <a:p>
            <a:pPr marL="609600" indent="-609600" eaLnBrk="1" hangingPunct="1">
              <a:lnSpc>
                <a:spcPct val="80000"/>
              </a:lnSpc>
            </a:pPr>
            <a:r>
              <a:rPr lang="en-US" sz="2400" b="1" dirty="0" smtClean="0">
                <a:solidFill>
                  <a:schemeClr val="bg2">
                    <a:lumMod val="50000"/>
                  </a:schemeClr>
                </a:solidFill>
              </a:rPr>
              <a:t>   PLEASE SEND A NOTE FOLLOWING ALL ABSENCES</a:t>
            </a:r>
          </a:p>
        </p:txBody>
      </p:sp>
      <p:sp>
        <p:nvSpPr>
          <p:cNvPr id="17412" name="Rectangle 4"/>
          <p:cNvSpPr>
            <a:spLocks noChangeArrowheads="1"/>
          </p:cNvSpPr>
          <p:nvPr/>
        </p:nvSpPr>
        <p:spPr bwMode="auto">
          <a:xfrm>
            <a:off x="457200" y="533400"/>
            <a:ext cx="5638800" cy="646331"/>
          </a:xfrm>
          <a:prstGeom prst="rect">
            <a:avLst/>
          </a:prstGeom>
          <a:noFill/>
          <a:ln w="12700">
            <a:noFill/>
            <a:miter lim="800000"/>
            <a:headEnd type="none" w="sm" len="sm"/>
            <a:tailEnd type="none" w="sm" len="sm"/>
          </a:ln>
        </p:spPr>
        <p:txBody>
          <a:bodyPr wrap="square">
            <a:spAutoFit/>
          </a:bodyPr>
          <a:lstStyle/>
          <a:p>
            <a:pPr algn="l"/>
            <a:r>
              <a:rPr lang="en-US" sz="3600" b="1" dirty="0">
                <a:solidFill>
                  <a:schemeClr val="bg2">
                    <a:lumMod val="25000"/>
                  </a:schemeClr>
                </a:solidFill>
                <a:latin typeface="Arial Unicode MS" pitchFamily="34" charset="-128"/>
                <a:ea typeface="Arial Unicode MS" pitchFamily="34" charset="-128"/>
                <a:cs typeface="Arial Unicode MS" pitchFamily="34" charset="-128"/>
              </a:rPr>
              <a:t>Absences and Grading</a:t>
            </a:r>
          </a:p>
        </p:txBody>
      </p:sp>
    </p:spTree>
  </p:cSld>
  <p:clrMapOvr>
    <a:masterClrMapping/>
  </p:clrMapOvr>
  <p:transition spd="slow">
    <p:cut/>
    <p:sndAc>
      <p:stSnd>
        <p:snd r:embed="rId2" name="projctor.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6"/>
          <p:cNvSpPr>
            <a:spLocks noGrp="1" noChangeArrowheads="1"/>
          </p:cNvSpPr>
          <p:nvPr>
            <p:ph type="title"/>
          </p:nvPr>
        </p:nvSpPr>
        <p:spPr>
          <a:xfrm>
            <a:off x="762000" y="609600"/>
            <a:ext cx="5649913" cy="608012"/>
          </a:xfrm>
        </p:spPr>
        <p:txBody>
          <a:bodyPr>
            <a:normAutofit fontScale="90000"/>
          </a:bodyPr>
          <a:lstStyle/>
          <a:p>
            <a:pPr eaLnBrk="1" hangingPunct="1"/>
            <a:r>
              <a:rPr lang="en-US" dirty="0" smtClean="0"/>
              <a:t> </a:t>
            </a:r>
            <a:r>
              <a:rPr lang="en-US" sz="3600" b="1" dirty="0" smtClean="0">
                <a:latin typeface="Arial" charset="0"/>
              </a:rPr>
              <a:t>Daily Schedule</a:t>
            </a:r>
          </a:p>
        </p:txBody>
      </p:sp>
      <p:sp>
        <p:nvSpPr>
          <p:cNvPr id="18434" name="Date Placeholder 3"/>
          <p:cNvSpPr>
            <a:spLocks noGrp="1"/>
          </p:cNvSpPr>
          <p:nvPr>
            <p:ph type="dt" sz="half" idx="10"/>
          </p:nvPr>
        </p:nvSpPr>
        <p:spPr>
          <a:noFill/>
        </p:spPr>
        <p:txBody>
          <a:bodyPr/>
          <a:lstStyle/>
          <a:p>
            <a:fld id="{1A266841-33DD-4822-96E9-03449FC5865F}" type="datetime1">
              <a:rPr lang="en-US" smtClean="0"/>
              <a:pPr/>
              <a:t>8/15/2013</a:t>
            </a:fld>
            <a:endParaRPr lang="en-US" smtClean="0"/>
          </a:p>
        </p:txBody>
      </p:sp>
      <p:sp>
        <p:nvSpPr>
          <p:cNvPr id="18435" name="Slide Number Placeholder 5"/>
          <p:cNvSpPr>
            <a:spLocks noGrp="1"/>
          </p:cNvSpPr>
          <p:nvPr>
            <p:ph type="sldNum" sz="quarter" idx="12"/>
          </p:nvPr>
        </p:nvSpPr>
        <p:spPr>
          <a:noFill/>
        </p:spPr>
        <p:txBody>
          <a:bodyPr>
            <a:normAutofit fontScale="85000" lnSpcReduction="20000"/>
          </a:bodyPr>
          <a:lstStyle/>
          <a:p>
            <a:fld id="{3215A6F4-4319-42CF-9344-522B1F5E9963}" type="slidenum">
              <a:rPr lang="en-US" smtClean="0"/>
              <a:pPr/>
              <a:t>6</a:t>
            </a:fld>
            <a:endParaRPr lang="en-US" smtClean="0"/>
          </a:p>
        </p:txBody>
      </p:sp>
      <p:sp>
        <p:nvSpPr>
          <p:cNvPr id="18437" name="Rectangle 7"/>
          <p:cNvSpPr>
            <a:spLocks noGrp="1" noChangeArrowheads="1"/>
          </p:cNvSpPr>
          <p:nvPr>
            <p:ph sz="quarter" idx="1"/>
          </p:nvPr>
        </p:nvSpPr>
        <p:spPr>
          <a:xfrm>
            <a:off x="762000" y="1676400"/>
            <a:ext cx="7924800" cy="5181600"/>
          </a:xfrm>
        </p:spPr>
        <p:txBody>
          <a:bodyPr/>
          <a:lstStyle/>
          <a:p>
            <a:pPr eaLnBrk="1" hangingPunct="1">
              <a:lnSpc>
                <a:spcPct val="80000"/>
              </a:lnSpc>
            </a:pPr>
            <a:r>
              <a:rPr lang="en-US" sz="2800" b="1" dirty="0" smtClean="0">
                <a:solidFill>
                  <a:schemeClr val="bg2">
                    <a:lumMod val="50000"/>
                  </a:schemeClr>
                </a:solidFill>
              </a:rPr>
              <a:t>8:20-8:40  Arrival/Breakfast/Morning Work</a:t>
            </a:r>
          </a:p>
          <a:p>
            <a:pPr eaLnBrk="1" hangingPunct="1">
              <a:lnSpc>
                <a:spcPct val="80000"/>
              </a:lnSpc>
            </a:pPr>
            <a:r>
              <a:rPr lang="en-US" sz="2800" b="1" dirty="0" smtClean="0">
                <a:solidFill>
                  <a:schemeClr val="bg2">
                    <a:lumMod val="50000"/>
                  </a:schemeClr>
                </a:solidFill>
              </a:rPr>
              <a:t>8:40-9:00 Announcements/assignments</a:t>
            </a:r>
          </a:p>
          <a:p>
            <a:pPr eaLnBrk="1" hangingPunct="1">
              <a:lnSpc>
                <a:spcPct val="80000"/>
              </a:lnSpc>
            </a:pPr>
            <a:r>
              <a:rPr lang="en-US" sz="2800" b="1" dirty="0" smtClean="0">
                <a:solidFill>
                  <a:schemeClr val="bg2">
                    <a:lumMod val="50000"/>
                  </a:schemeClr>
                </a:solidFill>
              </a:rPr>
              <a:t>9:00-10:00 Reading</a:t>
            </a:r>
          </a:p>
          <a:p>
            <a:pPr>
              <a:lnSpc>
                <a:spcPct val="80000"/>
              </a:lnSpc>
            </a:pPr>
            <a:r>
              <a:rPr lang="en-US" sz="2800" b="1" dirty="0" smtClean="0">
                <a:solidFill>
                  <a:schemeClr val="bg2">
                    <a:lumMod val="50000"/>
                  </a:schemeClr>
                </a:solidFill>
              </a:rPr>
              <a:t>10:00-11:05 Writing</a:t>
            </a:r>
            <a:endParaRPr lang="en-US" sz="2800" b="1" dirty="0">
              <a:solidFill>
                <a:schemeClr val="bg2">
                  <a:lumMod val="50000"/>
                </a:schemeClr>
              </a:solidFill>
            </a:endParaRPr>
          </a:p>
          <a:p>
            <a:pPr eaLnBrk="1" hangingPunct="1">
              <a:lnSpc>
                <a:spcPct val="80000"/>
              </a:lnSpc>
            </a:pPr>
            <a:r>
              <a:rPr lang="en-US" sz="2800" b="1" dirty="0" smtClean="0">
                <a:solidFill>
                  <a:schemeClr val="bg2">
                    <a:lumMod val="50000"/>
                  </a:schemeClr>
                </a:solidFill>
              </a:rPr>
              <a:t>11:05-11:30 Lunch</a:t>
            </a:r>
          </a:p>
          <a:p>
            <a:pPr eaLnBrk="1" hangingPunct="1">
              <a:lnSpc>
                <a:spcPct val="80000"/>
              </a:lnSpc>
            </a:pPr>
            <a:r>
              <a:rPr lang="en-US" sz="2800" b="1" dirty="0" smtClean="0">
                <a:solidFill>
                  <a:schemeClr val="bg2">
                    <a:lumMod val="50000"/>
                  </a:schemeClr>
                </a:solidFill>
              </a:rPr>
              <a:t>11:30-12:40 Math</a:t>
            </a:r>
          </a:p>
          <a:p>
            <a:pPr eaLnBrk="1" hangingPunct="1">
              <a:lnSpc>
                <a:spcPct val="80000"/>
              </a:lnSpc>
            </a:pPr>
            <a:r>
              <a:rPr lang="en-US" sz="2800" b="1" dirty="0" smtClean="0">
                <a:solidFill>
                  <a:schemeClr val="bg2">
                    <a:lumMod val="50000"/>
                  </a:schemeClr>
                </a:solidFill>
              </a:rPr>
              <a:t>12:40-1:25 Specials</a:t>
            </a:r>
          </a:p>
          <a:p>
            <a:pPr eaLnBrk="1" hangingPunct="1">
              <a:lnSpc>
                <a:spcPct val="80000"/>
              </a:lnSpc>
            </a:pPr>
            <a:r>
              <a:rPr lang="en-US" sz="2800" b="1" dirty="0" smtClean="0">
                <a:solidFill>
                  <a:schemeClr val="bg2">
                    <a:lumMod val="50000"/>
                  </a:schemeClr>
                </a:solidFill>
              </a:rPr>
              <a:t>1:30- 2:15 Science/SS</a:t>
            </a:r>
          </a:p>
          <a:p>
            <a:pPr>
              <a:lnSpc>
                <a:spcPct val="80000"/>
              </a:lnSpc>
            </a:pPr>
            <a:r>
              <a:rPr lang="en-US" sz="2800" b="1" dirty="0" smtClean="0">
                <a:solidFill>
                  <a:schemeClr val="bg2">
                    <a:lumMod val="50000"/>
                  </a:schemeClr>
                </a:solidFill>
              </a:rPr>
              <a:t>2:15- 2:45 Word Work/Math Calendar</a:t>
            </a:r>
          </a:p>
          <a:p>
            <a:pPr>
              <a:lnSpc>
                <a:spcPct val="80000"/>
              </a:lnSpc>
            </a:pPr>
            <a:r>
              <a:rPr lang="en-US" sz="2800" b="1" dirty="0" smtClean="0">
                <a:solidFill>
                  <a:schemeClr val="bg2">
                    <a:lumMod val="50000"/>
                  </a:schemeClr>
                </a:solidFill>
              </a:rPr>
              <a:t>2:45-3:10	TDPE</a:t>
            </a:r>
          </a:p>
          <a:p>
            <a:pPr>
              <a:lnSpc>
                <a:spcPct val="80000"/>
              </a:lnSpc>
            </a:pPr>
            <a:r>
              <a:rPr lang="en-US" sz="2800" b="1" dirty="0" smtClean="0">
                <a:solidFill>
                  <a:schemeClr val="bg2">
                    <a:lumMod val="50000"/>
                  </a:schemeClr>
                </a:solidFill>
              </a:rPr>
              <a:t>3:15-3:20  Prepare for Dismissal</a:t>
            </a:r>
          </a:p>
          <a:p>
            <a:pPr eaLnBrk="1" hangingPunct="1">
              <a:lnSpc>
                <a:spcPct val="80000"/>
              </a:lnSpc>
              <a:buFont typeface="Wingdings" pitchFamily="2" charset="2"/>
              <a:buNone/>
            </a:pPr>
            <a:endParaRPr lang="en-US" sz="2000" b="1" dirty="0" smtClean="0">
              <a:latin typeface="Arial" charset="0"/>
            </a:endParaRPr>
          </a:p>
        </p:txBody>
      </p:sp>
    </p:spTree>
  </p:cSld>
  <p:clrMapOvr>
    <a:masterClrMapping/>
  </p:clrMapOvr>
  <p:transition spd="slow">
    <p:cut/>
    <p:sndAc>
      <p:stSnd>
        <p:snd r:embed="rId2" name="projctor.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6"/>
          <p:cNvSpPr>
            <a:spLocks noGrp="1" noChangeArrowheads="1"/>
          </p:cNvSpPr>
          <p:nvPr>
            <p:ph type="title"/>
          </p:nvPr>
        </p:nvSpPr>
        <p:spPr>
          <a:xfrm>
            <a:off x="381000" y="457200"/>
            <a:ext cx="5876925" cy="1100138"/>
          </a:xfrm>
        </p:spPr>
        <p:txBody>
          <a:bodyPr>
            <a:normAutofit/>
          </a:bodyPr>
          <a:lstStyle/>
          <a:p>
            <a:pPr eaLnBrk="1" hangingPunct="1"/>
            <a:r>
              <a:rPr lang="en-US" sz="3600" b="1" dirty="0" smtClean="0">
                <a:solidFill>
                  <a:schemeClr val="bg2">
                    <a:lumMod val="25000"/>
                  </a:schemeClr>
                </a:solidFill>
                <a:latin typeface="Arial" charset="0"/>
              </a:rPr>
              <a:t>Classroom Policies</a:t>
            </a:r>
          </a:p>
        </p:txBody>
      </p:sp>
      <p:sp>
        <p:nvSpPr>
          <p:cNvPr id="19458" name="Date Placeholder 3"/>
          <p:cNvSpPr>
            <a:spLocks noGrp="1"/>
          </p:cNvSpPr>
          <p:nvPr>
            <p:ph type="dt" sz="half" idx="10"/>
          </p:nvPr>
        </p:nvSpPr>
        <p:spPr>
          <a:noFill/>
        </p:spPr>
        <p:txBody>
          <a:bodyPr/>
          <a:lstStyle/>
          <a:p>
            <a:fld id="{83E5FFF6-5F04-41FF-B1C8-445971B58FE6}" type="datetime1">
              <a:rPr lang="en-US" smtClean="0"/>
              <a:pPr/>
              <a:t>8/15/2013</a:t>
            </a:fld>
            <a:endParaRPr lang="en-US" smtClean="0"/>
          </a:p>
        </p:txBody>
      </p:sp>
      <p:sp>
        <p:nvSpPr>
          <p:cNvPr id="19459" name="Slide Number Placeholder 5"/>
          <p:cNvSpPr>
            <a:spLocks noGrp="1"/>
          </p:cNvSpPr>
          <p:nvPr>
            <p:ph type="sldNum" sz="quarter" idx="12"/>
          </p:nvPr>
        </p:nvSpPr>
        <p:spPr>
          <a:noFill/>
        </p:spPr>
        <p:txBody>
          <a:bodyPr>
            <a:normAutofit fontScale="85000" lnSpcReduction="20000"/>
          </a:bodyPr>
          <a:lstStyle/>
          <a:p>
            <a:fld id="{94803FBE-391E-4FE3-B1B2-E106A5BBA3F8}" type="slidenum">
              <a:rPr lang="en-US" smtClean="0"/>
              <a:pPr/>
              <a:t>7</a:t>
            </a:fld>
            <a:endParaRPr lang="en-US" smtClean="0"/>
          </a:p>
        </p:txBody>
      </p:sp>
      <p:sp>
        <p:nvSpPr>
          <p:cNvPr id="19461" name="Rectangle 7"/>
          <p:cNvSpPr>
            <a:spLocks noGrp="1" noChangeArrowheads="1"/>
          </p:cNvSpPr>
          <p:nvPr>
            <p:ph sz="quarter" idx="1"/>
          </p:nvPr>
        </p:nvSpPr>
        <p:spPr>
          <a:xfrm>
            <a:off x="457200" y="1524000"/>
            <a:ext cx="8534400" cy="5334000"/>
          </a:xfrm>
        </p:spPr>
        <p:txBody>
          <a:bodyPr/>
          <a:lstStyle/>
          <a:p>
            <a:pPr eaLnBrk="1" hangingPunct="1"/>
            <a:r>
              <a:rPr lang="en-US" sz="2400" b="1" dirty="0" smtClean="0">
                <a:solidFill>
                  <a:schemeClr val="bg2">
                    <a:lumMod val="50000"/>
                  </a:schemeClr>
                </a:solidFill>
                <a:latin typeface="Arial" charset="0"/>
              </a:rPr>
              <a:t>Students may have a water bottle at their desk.</a:t>
            </a:r>
          </a:p>
          <a:p>
            <a:pPr eaLnBrk="1" hangingPunct="1"/>
            <a:r>
              <a:rPr lang="en-US" sz="2400" b="1" dirty="0" smtClean="0">
                <a:solidFill>
                  <a:schemeClr val="bg2">
                    <a:lumMod val="50000"/>
                  </a:schemeClr>
                </a:solidFill>
                <a:latin typeface="Arial" charset="0"/>
              </a:rPr>
              <a:t>A </a:t>
            </a:r>
            <a:r>
              <a:rPr lang="en-US" sz="2400" b="1" u="sng" dirty="0" smtClean="0">
                <a:solidFill>
                  <a:schemeClr val="bg2">
                    <a:lumMod val="50000"/>
                  </a:schemeClr>
                </a:solidFill>
                <a:latin typeface="Arial" charset="0"/>
              </a:rPr>
              <a:t>healthy</a:t>
            </a:r>
            <a:r>
              <a:rPr lang="en-US" sz="2400" b="1" dirty="0" smtClean="0">
                <a:solidFill>
                  <a:schemeClr val="bg2">
                    <a:lumMod val="50000"/>
                  </a:schemeClr>
                </a:solidFill>
                <a:latin typeface="Arial" charset="0"/>
              </a:rPr>
              <a:t> afternoon snack is fine. </a:t>
            </a:r>
          </a:p>
          <a:p>
            <a:pPr eaLnBrk="1" hangingPunct="1"/>
            <a:r>
              <a:rPr lang="en-US" sz="2400" b="1" u="sng" dirty="0" smtClean="0">
                <a:solidFill>
                  <a:schemeClr val="bg2">
                    <a:lumMod val="50000"/>
                  </a:schemeClr>
                </a:solidFill>
                <a:latin typeface="Arial" charset="0"/>
              </a:rPr>
              <a:t>Work is to be completed on time</a:t>
            </a:r>
            <a:r>
              <a:rPr lang="en-US" sz="2400" b="1" dirty="0" smtClean="0">
                <a:solidFill>
                  <a:schemeClr val="bg2">
                    <a:lumMod val="50000"/>
                  </a:schemeClr>
                </a:solidFill>
                <a:latin typeface="Arial" charset="0"/>
              </a:rPr>
              <a:t>.  Third Grade Policy does not accept incomplete work from students unless it is due to an excused absence.  Late will result in 10 points off.</a:t>
            </a:r>
          </a:p>
          <a:p>
            <a:pPr eaLnBrk="1" hangingPunct="1"/>
            <a:r>
              <a:rPr lang="en-US" sz="2400" b="1" dirty="0" smtClean="0">
                <a:solidFill>
                  <a:schemeClr val="bg2">
                    <a:lumMod val="50000"/>
                  </a:schemeClr>
                </a:solidFill>
                <a:latin typeface="Arial" charset="0"/>
              </a:rPr>
              <a:t>If a child does not complete assigned work, the student will complete the work during outside time. A continued problem with incomplete work will result in further consequences as stated in the student handbook and Harris discipline plan.</a:t>
            </a:r>
          </a:p>
          <a:p>
            <a:pPr eaLnBrk="1" hangingPunct="1"/>
            <a:r>
              <a:rPr lang="en-US" sz="2400" b="1" dirty="0" smtClean="0">
                <a:solidFill>
                  <a:schemeClr val="bg2">
                    <a:lumMod val="50000"/>
                  </a:schemeClr>
                </a:solidFill>
                <a:latin typeface="Arial" charset="0"/>
              </a:rPr>
              <a:t>Illegible work will be returned and will need to be rewritten.  </a:t>
            </a:r>
          </a:p>
        </p:txBody>
      </p:sp>
    </p:spTree>
  </p:cSld>
  <p:clrMapOvr>
    <a:masterClrMapping/>
  </p:clrMapOvr>
  <p:transition spd="slow">
    <p:cut/>
    <p:sndAc>
      <p:stSnd>
        <p:snd r:embed="rId2" name="projctor.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6"/>
          <p:cNvSpPr>
            <a:spLocks noGrp="1" noChangeArrowheads="1"/>
          </p:cNvSpPr>
          <p:nvPr>
            <p:ph type="title"/>
          </p:nvPr>
        </p:nvSpPr>
        <p:spPr>
          <a:xfrm>
            <a:off x="304800" y="533400"/>
            <a:ext cx="7239000" cy="671513"/>
          </a:xfrm>
        </p:spPr>
        <p:txBody>
          <a:bodyPr>
            <a:noAutofit/>
          </a:bodyPr>
          <a:lstStyle/>
          <a:p>
            <a:pPr eaLnBrk="1" hangingPunct="1"/>
            <a:r>
              <a:rPr lang="en-US" sz="3600" b="1" smtClean="0">
                <a:solidFill>
                  <a:schemeClr val="bg2">
                    <a:lumMod val="25000"/>
                  </a:schemeClr>
                </a:solidFill>
                <a:latin typeface="Arial" charset="0"/>
              </a:rPr>
              <a:t>Classroom Management</a:t>
            </a:r>
            <a:endParaRPr lang="en-US" sz="3600" b="1" dirty="0" smtClean="0">
              <a:solidFill>
                <a:schemeClr val="bg2">
                  <a:lumMod val="25000"/>
                </a:schemeClr>
              </a:solidFill>
              <a:latin typeface="Arial" charset="0"/>
            </a:endParaRPr>
          </a:p>
        </p:txBody>
      </p:sp>
      <p:sp>
        <p:nvSpPr>
          <p:cNvPr id="20482" name="Date Placeholder 3"/>
          <p:cNvSpPr>
            <a:spLocks noGrp="1"/>
          </p:cNvSpPr>
          <p:nvPr>
            <p:ph type="dt" sz="half" idx="10"/>
          </p:nvPr>
        </p:nvSpPr>
        <p:spPr>
          <a:noFill/>
        </p:spPr>
        <p:txBody>
          <a:bodyPr/>
          <a:lstStyle/>
          <a:p>
            <a:fld id="{8027B920-E99B-481E-9489-32F35FC39B4A}" type="datetime1">
              <a:rPr lang="en-US" smtClean="0"/>
              <a:pPr/>
              <a:t>8/15/2013</a:t>
            </a:fld>
            <a:endParaRPr lang="en-US" smtClean="0"/>
          </a:p>
        </p:txBody>
      </p:sp>
      <p:sp>
        <p:nvSpPr>
          <p:cNvPr id="20483" name="Slide Number Placeholder 5"/>
          <p:cNvSpPr>
            <a:spLocks noGrp="1"/>
          </p:cNvSpPr>
          <p:nvPr>
            <p:ph type="sldNum" sz="quarter" idx="12"/>
          </p:nvPr>
        </p:nvSpPr>
        <p:spPr>
          <a:noFill/>
        </p:spPr>
        <p:txBody>
          <a:bodyPr>
            <a:normAutofit fontScale="85000" lnSpcReduction="20000"/>
          </a:bodyPr>
          <a:lstStyle/>
          <a:p>
            <a:fld id="{79B4734E-C769-4E9D-B8C7-507752310E8A}" type="slidenum">
              <a:rPr lang="en-US" smtClean="0"/>
              <a:pPr/>
              <a:t>8</a:t>
            </a:fld>
            <a:endParaRPr lang="en-US" smtClean="0"/>
          </a:p>
        </p:txBody>
      </p:sp>
      <p:sp>
        <p:nvSpPr>
          <p:cNvPr id="20485" name="Rectangle 7"/>
          <p:cNvSpPr>
            <a:spLocks noGrp="1" noChangeArrowheads="1"/>
          </p:cNvSpPr>
          <p:nvPr>
            <p:ph sz="quarter" idx="1"/>
          </p:nvPr>
        </p:nvSpPr>
        <p:spPr>
          <a:xfrm>
            <a:off x="457200" y="1600200"/>
            <a:ext cx="8686800" cy="5257800"/>
          </a:xfrm>
        </p:spPr>
        <p:txBody>
          <a:bodyPr/>
          <a:lstStyle/>
          <a:p>
            <a:pPr marL="533400" indent="-533400" eaLnBrk="1" hangingPunct="1">
              <a:buFont typeface="Wingdings" pitchFamily="2" charset="2"/>
              <a:buNone/>
            </a:pPr>
            <a:r>
              <a:rPr lang="en-US" sz="2800" b="1" dirty="0" smtClean="0">
                <a:solidFill>
                  <a:schemeClr val="bg2">
                    <a:lumMod val="50000"/>
                  </a:schemeClr>
                </a:solidFill>
                <a:latin typeface="Arial" charset="0"/>
              </a:rPr>
              <a:t>Consequences</a:t>
            </a:r>
          </a:p>
          <a:p>
            <a:pPr marL="533400" indent="-533400" eaLnBrk="1" hangingPunct="1">
              <a:buFont typeface="Wingdings" pitchFamily="2" charset="2"/>
              <a:buAutoNum type="arabicParenR"/>
            </a:pPr>
            <a:r>
              <a:rPr lang="en-US" sz="2800" b="1" dirty="0" smtClean="0">
                <a:solidFill>
                  <a:schemeClr val="bg2">
                    <a:lumMod val="50000"/>
                  </a:schemeClr>
                </a:solidFill>
                <a:latin typeface="Arial" charset="0"/>
              </a:rPr>
              <a:t>Verbal Warning (S)</a:t>
            </a:r>
          </a:p>
          <a:p>
            <a:pPr marL="533400" indent="-533400" eaLnBrk="1" hangingPunct="1">
              <a:buFont typeface="Wingdings" pitchFamily="2" charset="2"/>
              <a:buAutoNum type="arabicParenR"/>
            </a:pPr>
            <a:r>
              <a:rPr lang="en-US" sz="2800" b="1" dirty="0" smtClean="0">
                <a:solidFill>
                  <a:schemeClr val="bg2">
                    <a:lumMod val="50000"/>
                  </a:schemeClr>
                </a:solidFill>
                <a:latin typeface="Arial" charset="0"/>
              </a:rPr>
              <a:t>Isolation/ Refocus Sheet to be signed by parent (S)</a:t>
            </a:r>
          </a:p>
          <a:p>
            <a:pPr marL="533400" indent="-533400" eaLnBrk="1" hangingPunct="1">
              <a:buFont typeface="Wingdings" pitchFamily="2" charset="2"/>
              <a:buAutoNum type="arabicParenR"/>
            </a:pPr>
            <a:r>
              <a:rPr lang="en-US" sz="2800" b="1" dirty="0" smtClean="0">
                <a:solidFill>
                  <a:schemeClr val="bg2">
                    <a:lumMod val="50000"/>
                  </a:schemeClr>
                </a:solidFill>
                <a:latin typeface="Arial" charset="0"/>
              </a:rPr>
              <a:t>Loss of T.D.P.E./Laps (N)</a:t>
            </a:r>
          </a:p>
          <a:p>
            <a:pPr marL="533400" indent="-533400" eaLnBrk="1" hangingPunct="1">
              <a:buFont typeface="Wingdings" pitchFamily="2" charset="2"/>
              <a:buAutoNum type="arabicParenR"/>
            </a:pPr>
            <a:r>
              <a:rPr lang="en-US" sz="2800" b="1" dirty="0" smtClean="0">
                <a:solidFill>
                  <a:schemeClr val="bg2">
                    <a:lumMod val="50000"/>
                  </a:schemeClr>
                </a:solidFill>
                <a:latin typeface="Arial" charset="0"/>
              </a:rPr>
              <a:t>Conference with student/ Time out and think sheet/ Loss of complete recess or silent lunch. Phone call or note home (U) </a:t>
            </a:r>
          </a:p>
          <a:p>
            <a:pPr marL="533400" indent="-533400" eaLnBrk="1" hangingPunct="1">
              <a:buFont typeface="Wingdings" pitchFamily="2" charset="2"/>
              <a:buNone/>
            </a:pPr>
            <a:endParaRPr lang="en-US" sz="2400" b="1" dirty="0" smtClean="0">
              <a:latin typeface="Arial" charset="0"/>
            </a:endParaRPr>
          </a:p>
          <a:p>
            <a:pPr marL="533400" indent="-533400" eaLnBrk="1" hangingPunct="1">
              <a:buFont typeface="Wingdings" pitchFamily="2" charset="2"/>
              <a:buNone/>
            </a:pPr>
            <a:endParaRPr lang="en-US" sz="2400" b="1" dirty="0" smtClean="0">
              <a:latin typeface="Arial" charset="0"/>
            </a:endParaRPr>
          </a:p>
        </p:txBody>
      </p:sp>
    </p:spTree>
  </p:cSld>
  <p:clrMapOvr>
    <a:masterClrMapping/>
  </p:clrMapOvr>
  <p:transition spd="slow">
    <p:cut/>
    <p:sndAc>
      <p:stSnd>
        <p:snd r:embed="rId2" name="projctor.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6"/>
          <p:cNvSpPr>
            <a:spLocks noGrp="1" noChangeArrowheads="1"/>
          </p:cNvSpPr>
          <p:nvPr>
            <p:ph type="title"/>
          </p:nvPr>
        </p:nvSpPr>
        <p:spPr>
          <a:xfrm>
            <a:off x="304800" y="533400"/>
            <a:ext cx="7239000" cy="671513"/>
          </a:xfrm>
        </p:spPr>
        <p:txBody>
          <a:bodyPr>
            <a:noAutofit/>
          </a:bodyPr>
          <a:lstStyle/>
          <a:p>
            <a:pPr eaLnBrk="1" hangingPunct="1"/>
            <a:r>
              <a:rPr lang="en-US" sz="3600" b="1" smtClean="0">
                <a:solidFill>
                  <a:schemeClr val="bg2">
                    <a:lumMod val="25000"/>
                  </a:schemeClr>
                </a:solidFill>
                <a:latin typeface="Arial" charset="0"/>
              </a:rPr>
              <a:t>Classroom Management</a:t>
            </a:r>
            <a:endParaRPr lang="en-US" sz="3600" b="1" dirty="0" smtClean="0">
              <a:solidFill>
                <a:schemeClr val="bg2">
                  <a:lumMod val="25000"/>
                </a:schemeClr>
              </a:solidFill>
              <a:latin typeface="Arial" charset="0"/>
            </a:endParaRPr>
          </a:p>
        </p:txBody>
      </p:sp>
      <p:sp>
        <p:nvSpPr>
          <p:cNvPr id="20482" name="Date Placeholder 3"/>
          <p:cNvSpPr>
            <a:spLocks noGrp="1"/>
          </p:cNvSpPr>
          <p:nvPr>
            <p:ph type="dt" sz="half" idx="10"/>
          </p:nvPr>
        </p:nvSpPr>
        <p:spPr>
          <a:noFill/>
        </p:spPr>
        <p:txBody>
          <a:bodyPr/>
          <a:lstStyle/>
          <a:p>
            <a:fld id="{8027B920-E99B-481E-9489-32F35FC39B4A}" type="datetime1">
              <a:rPr lang="en-US" smtClean="0"/>
              <a:pPr/>
              <a:t>8/15/2013</a:t>
            </a:fld>
            <a:endParaRPr lang="en-US" smtClean="0"/>
          </a:p>
        </p:txBody>
      </p:sp>
      <p:sp>
        <p:nvSpPr>
          <p:cNvPr id="20483" name="Slide Number Placeholder 5"/>
          <p:cNvSpPr>
            <a:spLocks noGrp="1"/>
          </p:cNvSpPr>
          <p:nvPr>
            <p:ph type="sldNum" sz="quarter" idx="12"/>
          </p:nvPr>
        </p:nvSpPr>
        <p:spPr>
          <a:noFill/>
        </p:spPr>
        <p:txBody>
          <a:bodyPr>
            <a:normAutofit fontScale="85000" lnSpcReduction="20000"/>
          </a:bodyPr>
          <a:lstStyle/>
          <a:p>
            <a:fld id="{79B4734E-C769-4E9D-B8C7-507752310E8A}" type="slidenum">
              <a:rPr lang="en-US" smtClean="0"/>
              <a:pPr/>
              <a:t>9</a:t>
            </a:fld>
            <a:endParaRPr lang="en-US" smtClean="0"/>
          </a:p>
        </p:txBody>
      </p:sp>
      <p:sp>
        <p:nvSpPr>
          <p:cNvPr id="20485" name="Rectangle 7"/>
          <p:cNvSpPr>
            <a:spLocks noGrp="1" noChangeArrowheads="1"/>
          </p:cNvSpPr>
          <p:nvPr>
            <p:ph sz="quarter" idx="1"/>
          </p:nvPr>
        </p:nvSpPr>
        <p:spPr>
          <a:xfrm>
            <a:off x="457200" y="1600200"/>
            <a:ext cx="8686800" cy="5257800"/>
          </a:xfrm>
        </p:spPr>
        <p:txBody>
          <a:bodyPr/>
          <a:lstStyle/>
          <a:p>
            <a:pPr marL="533400" indent="-533400" eaLnBrk="1" hangingPunct="1">
              <a:buFont typeface="Wingdings" pitchFamily="2" charset="2"/>
              <a:buNone/>
            </a:pPr>
            <a:endParaRPr lang="en-US" sz="2400" b="1" dirty="0" smtClean="0">
              <a:latin typeface="Arial" charset="0"/>
            </a:endParaRPr>
          </a:p>
          <a:p>
            <a:pPr marL="533400" indent="-533400" eaLnBrk="1" hangingPunct="1">
              <a:buFont typeface="Wingdings" pitchFamily="2" charset="2"/>
              <a:buNone/>
            </a:pPr>
            <a:endParaRPr lang="en-US" sz="2400" b="1" dirty="0" smtClean="0">
              <a:latin typeface="Arial"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338617"/>
            <a:ext cx="6324600" cy="5278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3759297"/>
      </p:ext>
    </p:extLst>
  </p:cSld>
  <p:clrMapOvr>
    <a:masterClrMapping/>
  </p:clrMapOvr>
  <p:transition spd="slow">
    <p:cut/>
    <p:sndAc>
      <p:stSnd>
        <p:snd r:embed="rId2" name="projctor.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2896</TotalTime>
  <Words>717</Words>
  <Application>Microsoft Office PowerPoint</Application>
  <PresentationFormat>Overhead</PresentationFormat>
  <Paragraphs>156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Median</vt:lpstr>
      <vt:lpstr>BB Harris Elementary School 2013-2014  Casey Nestor  Third Grade</vt:lpstr>
      <vt:lpstr>About Me</vt:lpstr>
      <vt:lpstr>Who’s Who at Harris?</vt:lpstr>
      <vt:lpstr>School Hours</vt:lpstr>
      <vt:lpstr>PowerPoint Presentation</vt:lpstr>
      <vt:lpstr> Daily Schedule</vt:lpstr>
      <vt:lpstr>Classroom Policies</vt:lpstr>
      <vt:lpstr>Classroom Management</vt:lpstr>
      <vt:lpstr>Classroom Management</vt:lpstr>
      <vt:lpstr> </vt:lpstr>
      <vt:lpstr>PowerPoint Presentation</vt:lpstr>
      <vt:lpstr>Grading Policies Continued</vt:lpstr>
      <vt:lpstr>Classroom Management Rewards</vt:lpstr>
      <vt:lpstr>CRCT</vt:lpstr>
      <vt:lpstr>Important Dates</vt:lpstr>
      <vt:lpstr>Parent Conferences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Nestor, Casey</cp:lastModifiedBy>
  <cp:revision>109</cp:revision>
  <cp:lastPrinted>1601-01-01T00:00:00Z</cp:lastPrinted>
  <dcterms:created xsi:type="dcterms:W3CDTF">1601-01-01T00:00:00Z</dcterms:created>
  <dcterms:modified xsi:type="dcterms:W3CDTF">2013-08-15T12:01:47Z</dcterms:modified>
</cp:coreProperties>
</file>